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1.xml" ContentType="application/vnd.ms-office.activeX+xml"/>
  <Override PartName="/ppt/activeX/activeX1.bin" ContentType="application/vnd.ms-office.activeX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ctiveX/activeX2.xml" ContentType="application/vnd.ms-office.activeX+xml"/>
  <Override PartName="/ppt/activeX/activeX2.bin" ContentType="application/vnd.ms-office.activeX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ctiveX/activeX3.xml" ContentType="application/vnd.ms-office.activeX+xml"/>
  <Override PartName="/ppt/activeX/activeX3.bin" ContentType="application/vnd.ms-office.activeX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ctiveX/activeX4.xml" ContentType="application/vnd.ms-office.activeX+xml"/>
  <Override PartName="/ppt/activeX/activeX4.bin" ContentType="application/vnd.ms-office.activeX"/>
  <Override PartName="/ppt/notesSlides/notesSlide23.xml" ContentType="application/vnd.openxmlformats-officedocument.presentationml.notesSlide+xml"/>
  <Override PartName="/ppt/activeX/activeX5.xml" ContentType="application/vnd.ms-office.activeX+xml"/>
  <Override PartName="/ppt/activeX/activeX5.bin" ContentType="application/vnd.ms-office.activeX"/>
  <Override PartName="/ppt/notesSlides/notesSlide24.xml" ContentType="application/vnd.openxmlformats-officedocument.presentationml.notesSlide+xml"/>
  <Override PartName="/ppt/activeX/activeX6.xml" ContentType="application/vnd.ms-office.activeX+xml"/>
  <Override PartName="/ppt/activeX/activeX6.bin" ContentType="application/vnd.ms-office.activeX"/>
  <Override PartName="/ppt/notesSlides/notesSlide25.xml" ContentType="application/vnd.openxmlformats-officedocument.presentationml.notesSlide+xml"/>
  <Override PartName="/ppt/activeX/activeX7.xml" ContentType="application/vnd.ms-office.activeX+xml"/>
  <Override PartName="/ppt/activeX/activeX7.bin" ContentType="application/vnd.ms-office.activeX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activeX/activeX8.xml" ContentType="application/vnd.ms-office.activeX+xml"/>
  <Override PartName="/ppt/activeX/activeX8.bin" ContentType="application/vnd.ms-office.activeX"/>
  <Override PartName="/ppt/notesSlides/notesSlide31.xml" ContentType="application/vnd.openxmlformats-officedocument.presentationml.notesSlide+xml"/>
  <Override PartName="/ppt/activeX/activeX9.xml" ContentType="application/vnd.ms-office.activeX+xml"/>
  <Override PartName="/ppt/activeX/activeX9.bin" ContentType="application/vnd.ms-office.activeX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9" r:id="rId11"/>
    <p:sldMasterId id="2147483660" r:id="rId12"/>
    <p:sldMasterId id="2147483792" r:id="rId13"/>
    <p:sldMasterId id="2147483806" r:id="rId14"/>
    <p:sldMasterId id="2147483820" r:id="rId15"/>
  </p:sldMasterIdLst>
  <p:notesMasterIdLst>
    <p:notesMasterId r:id="rId72"/>
  </p:notesMasterIdLst>
  <p:sldIdLst>
    <p:sldId id="320" r:id="rId16"/>
    <p:sldId id="384" r:id="rId17"/>
    <p:sldId id="385" r:id="rId18"/>
    <p:sldId id="276" r:id="rId19"/>
    <p:sldId id="311" r:id="rId20"/>
    <p:sldId id="317" r:id="rId21"/>
    <p:sldId id="318" r:id="rId22"/>
    <p:sldId id="321" r:id="rId23"/>
    <p:sldId id="325" r:id="rId24"/>
    <p:sldId id="396" r:id="rId25"/>
    <p:sldId id="328" r:id="rId26"/>
    <p:sldId id="329" r:id="rId27"/>
    <p:sldId id="386" r:id="rId28"/>
    <p:sldId id="387" r:id="rId29"/>
    <p:sldId id="336" r:id="rId30"/>
    <p:sldId id="388" r:id="rId31"/>
    <p:sldId id="331" r:id="rId32"/>
    <p:sldId id="333" r:id="rId33"/>
    <p:sldId id="334" r:id="rId34"/>
    <p:sldId id="389" r:id="rId35"/>
    <p:sldId id="337" r:id="rId36"/>
    <p:sldId id="339" r:id="rId37"/>
    <p:sldId id="340" r:id="rId38"/>
    <p:sldId id="341" r:id="rId39"/>
    <p:sldId id="393" r:id="rId40"/>
    <p:sldId id="390" r:id="rId41"/>
    <p:sldId id="391" r:id="rId42"/>
    <p:sldId id="392" r:id="rId43"/>
    <p:sldId id="394" r:id="rId44"/>
    <p:sldId id="395" r:id="rId45"/>
    <p:sldId id="345" r:id="rId46"/>
    <p:sldId id="346" r:id="rId47"/>
    <p:sldId id="347" r:id="rId48"/>
    <p:sldId id="348" r:id="rId49"/>
    <p:sldId id="349" r:id="rId50"/>
    <p:sldId id="350" r:id="rId51"/>
    <p:sldId id="357" r:id="rId52"/>
    <p:sldId id="360" r:id="rId53"/>
    <p:sldId id="362" r:id="rId54"/>
    <p:sldId id="364" r:id="rId55"/>
    <p:sldId id="365" r:id="rId56"/>
    <p:sldId id="367" r:id="rId57"/>
    <p:sldId id="368" r:id="rId58"/>
    <p:sldId id="369" r:id="rId59"/>
    <p:sldId id="370" r:id="rId60"/>
    <p:sldId id="371" r:id="rId61"/>
    <p:sldId id="372" r:id="rId62"/>
    <p:sldId id="373" r:id="rId63"/>
    <p:sldId id="375" r:id="rId64"/>
    <p:sldId id="376" r:id="rId65"/>
    <p:sldId id="378" r:id="rId66"/>
    <p:sldId id="379" r:id="rId67"/>
    <p:sldId id="381" r:id="rId68"/>
    <p:sldId id="382" r:id="rId69"/>
    <p:sldId id="383" r:id="rId70"/>
    <p:sldId id="397" r:id="rId7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 baseline="30000">
        <a:solidFill>
          <a:schemeClr val="tx1"/>
        </a:solidFill>
        <a:latin typeface="Times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 baseline="30000">
        <a:solidFill>
          <a:schemeClr val="tx1"/>
        </a:solidFill>
        <a:latin typeface="Times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 baseline="30000">
        <a:solidFill>
          <a:schemeClr val="tx1"/>
        </a:solidFill>
        <a:latin typeface="Times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 baseline="30000">
        <a:solidFill>
          <a:schemeClr val="tx1"/>
        </a:solidFill>
        <a:latin typeface="Times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0">
          <p15:clr>
            <a:srgbClr val="A4A3A4"/>
          </p15:clr>
        </p15:guide>
        <p15:guide id="2" orient="horz" pos="1104">
          <p15:clr>
            <a:srgbClr val="A4A3A4"/>
          </p15:clr>
        </p15:guide>
        <p15:guide id="3" pos="288">
          <p15:clr>
            <a:srgbClr val="A4A3A4"/>
          </p15:clr>
        </p15:guide>
        <p15:guide id="4" pos="1152">
          <p15:clr>
            <a:srgbClr val="A4A3A4"/>
          </p15:clr>
        </p15:guide>
        <p15:guide id="5" pos="23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FC1"/>
    <a:srgbClr val="526FDE"/>
    <a:srgbClr val="7C2878"/>
    <a:srgbClr val="8D007F"/>
    <a:srgbClr val="D6000E"/>
    <a:srgbClr val="0000FF"/>
    <a:srgbClr val="66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595" autoAdjust="0"/>
  </p:normalViewPr>
  <p:slideViewPr>
    <p:cSldViewPr>
      <p:cViewPr varScale="1">
        <p:scale>
          <a:sx n="86" d="100"/>
          <a:sy n="86" d="100"/>
        </p:scale>
        <p:origin x="1524" y="78"/>
      </p:cViewPr>
      <p:guideLst>
        <p:guide orient="horz" pos="720"/>
        <p:guide orient="horz" pos="1104"/>
        <p:guide pos="288"/>
        <p:guide pos="1152"/>
        <p:guide pos="23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 smtClean="0"/>
            </a:lvl1pPr>
          </a:lstStyle>
          <a:p>
            <a:pPr>
              <a:defRPr/>
            </a:pPr>
            <a:fld id="{332E8B5F-4681-40F5-A32C-022F18B042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83C546DB-E5DF-4D67-AC2F-78A51489434E}" type="slidenum">
              <a:rPr lang="en-US" altLang="en-US" sz="1200" baseline="0"/>
              <a:pPr/>
              <a:t>4</a:t>
            </a:fld>
            <a:endParaRPr lang="en-US" altLang="en-US" sz="1200" baseline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03889169-0965-41CE-A91D-50D581ACF447}" type="slidenum">
              <a:rPr lang="en-US" altLang="en-US" sz="1200" baseline="0"/>
              <a:pPr/>
              <a:t>15</a:t>
            </a:fld>
            <a:endParaRPr lang="en-US" altLang="en-US" sz="1200" baseline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The new temperature is 696°C.</a:t>
            </a:r>
          </a:p>
          <a:p>
            <a:pPr eaLnBrk="1" hangingPunct="1"/>
            <a:r>
              <a:rPr lang="en-US" altLang="en-US" smtClean="0"/>
              <a:t>(1.05 atm)(121 mL) / (27+273) = (1.40 atm)(293 mL) / (T</a:t>
            </a:r>
            <a:r>
              <a:rPr lang="en-US" altLang="en-US" baseline="-25000" smtClean="0"/>
              <a:t>2</a:t>
            </a:r>
            <a:r>
              <a:rPr lang="en-US" altLang="en-US" smtClean="0"/>
              <a:t> + 273)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1A831D3E-7AEE-45E1-BD31-FF6318B3E499}" type="slidenum">
              <a:rPr lang="en-US" altLang="en-US" sz="1200" baseline="0"/>
              <a:pPr/>
              <a:t>17</a:t>
            </a:fld>
            <a:endParaRPr lang="en-US" altLang="en-US" sz="1200" baseline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616FDF08-56F9-48B6-9D1D-0D15EC54FF30}" type="slidenum">
              <a:rPr lang="en-US" altLang="en-US" sz="1200" baseline="0"/>
              <a:pPr/>
              <a:t>18</a:t>
            </a:fld>
            <a:endParaRPr lang="en-US" altLang="en-US" sz="1200" baseline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CF09FE40-06F5-42B3-9A02-CF5BD5D0C264}" type="slidenum">
              <a:rPr lang="en-US" altLang="en-US" sz="1200" baseline="0"/>
              <a:pPr/>
              <a:t>19</a:t>
            </a:fld>
            <a:endParaRPr lang="en-US" altLang="en-US" sz="1200" baseline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The number of moles of air is 3.27 mol.</a:t>
            </a:r>
          </a:p>
          <a:p>
            <a:pPr eaLnBrk="1" hangingPunct="1"/>
            <a:r>
              <a:rPr lang="en-US" altLang="en-US" smtClean="0"/>
              <a:t>(3.18 atm)(25.0 L) = n(0.08206)(23+273)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86F5AF1C-0EB9-44FC-B5A2-96167A980B2C}" type="slidenum">
              <a:rPr lang="en-US" altLang="en-US" sz="1200" baseline="0"/>
              <a:pPr/>
              <a:t>21</a:t>
            </a:fld>
            <a:endParaRPr lang="en-US" altLang="en-US" sz="1200" baseline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69B29D13-92B3-4ABD-AE2B-A980020927AD}" type="slidenum">
              <a:rPr lang="en-US" altLang="en-US" sz="1200" baseline="0"/>
              <a:pPr/>
              <a:t>22</a:t>
            </a:fld>
            <a:endParaRPr lang="en-US" altLang="en-US" sz="1200" baseline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A6D72B82-E132-4DB9-AC22-3215C751DE55}" type="slidenum">
              <a:rPr lang="en-US" altLang="en-US" sz="1200" baseline="0"/>
              <a:pPr/>
              <a:t>23</a:t>
            </a:fld>
            <a:endParaRPr lang="en-US" altLang="en-US" sz="1200" baseline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i="1" smtClean="0"/>
              <a:t>d</a:t>
            </a:r>
            <a:r>
              <a:rPr lang="en-US" altLang="en-US" smtClean="0"/>
              <a:t> = (MM)(P) / (R)(T)</a:t>
            </a:r>
          </a:p>
          <a:p>
            <a:pPr eaLnBrk="1" hangingPunct="1"/>
            <a:r>
              <a:rPr lang="en-US" altLang="en-US" i="1" smtClean="0"/>
              <a:t>d</a:t>
            </a:r>
            <a:r>
              <a:rPr lang="en-US" altLang="en-US" smtClean="0"/>
              <a:t> = (19.00g/mol × 2)(1.00 atm) / (0.08206)(273 K)</a:t>
            </a:r>
          </a:p>
          <a:p>
            <a:pPr eaLnBrk="1" hangingPunct="1"/>
            <a:r>
              <a:rPr lang="en-US" altLang="en-US" i="1" smtClean="0"/>
              <a:t>d</a:t>
            </a:r>
            <a:r>
              <a:rPr lang="en-US" altLang="en-US" smtClean="0"/>
              <a:t> = 1.70 g/L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997AFAA3-E725-4863-864E-BE6308C784B4}" type="slidenum">
              <a:rPr lang="en-US" altLang="en-US" sz="1200" baseline="0"/>
              <a:pPr/>
              <a:t>24</a:t>
            </a:fld>
            <a:endParaRPr lang="en-US" altLang="en-US" sz="1200" baseline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80F2B714-61AD-4BC3-B1D8-E51D2242F95C}" type="slidenum">
              <a:rPr lang="en-US" altLang="en-US" sz="1200" baseline="0"/>
              <a:pPr/>
              <a:t>31</a:t>
            </a:fld>
            <a:endParaRPr lang="en-US" altLang="en-US" sz="1200" baseline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8F71D01B-B308-41B4-B33B-9839122C33E2}" type="slidenum">
              <a:rPr lang="en-US" altLang="en-US" sz="1200" baseline="0"/>
              <a:pPr/>
              <a:t>32</a:t>
            </a:fld>
            <a:endParaRPr lang="en-US" altLang="en-US" sz="1200" baseline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FEA93BF8-A005-4975-A845-2381507B8954}" type="slidenum">
              <a:rPr lang="en-US" altLang="en-US" sz="1200" baseline="0"/>
              <a:pPr/>
              <a:t>5</a:t>
            </a:fld>
            <a:endParaRPr lang="en-US" altLang="en-US" sz="1200" baseline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A3807BDC-A82C-40B8-BB65-FA36FD5A32D7}" type="slidenum">
              <a:rPr lang="en-US" altLang="en-US" sz="1200" baseline="0"/>
              <a:pPr/>
              <a:t>33</a:t>
            </a:fld>
            <a:endParaRPr lang="en-US" altLang="en-US" sz="1200" baseline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F1DB8208-358C-4DDE-8B5A-5E894044062B}" type="slidenum">
              <a:rPr lang="en-US" altLang="en-US" sz="1200" baseline="0"/>
              <a:pPr/>
              <a:t>34</a:t>
            </a:fld>
            <a:endParaRPr lang="en-US" altLang="en-US" sz="1200" baseline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D2256DBC-1541-47D5-8F41-C38778BD7AD0}" type="slidenum">
              <a:rPr lang="en-US" altLang="en-US" sz="1200" baseline="0"/>
              <a:pPr/>
              <a:t>35</a:t>
            </a:fld>
            <a:endParaRPr lang="en-US" altLang="en-US" sz="1200" baseline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605A5C7-9F50-4BEC-856B-0C0EC7D6D567}" type="slidenum">
              <a:rPr lang="en-US" altLang="en-US" sz="1200" baseline="0"/>
              <a:pPr/>
              <a:t>36</a:t>
            </a:fld>
            <a:endParaRPr lang="en-US" altLang="en-US" sz="1200" baseline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6F335BA3-B279-4422-A0C6-AAFBD62EE34D}" type="slidenum">
              <a:rPr lang="en-US" altLang="en-US" sz="1200" baseline="0"/>
              <a:pPr/>
              <a:t>37</a:t>
            </a:fld>
            <a:endParaRPr lang="en-US" altLang="en-US" sz="1200" baseline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4C4B3F7F-DDE5-41C5-B689-B8F91A47146D}" type="slidenum">
              <a:rPr lang="en-US" altLang="en-US" sz="1200" baseline="0"/>
              <a:pPr/>
              <a:t>38</a:t>
            </a:fld>
            <a:endParaRPr lang="en-US" altLang="en-US" sz="1200" baseline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02AC5B69-12DB-4111-89D0-6356B97522C0}" type="slidenum">
              <a:rPr lang="en-US" altLang="en-US" sz="1200" baseline="0"/>
              <a:pPr/>
              <a:t>39</a:t>
            </a:fld>
            <a:endParaRPr lang="en-US" altLang="en-US" sz="1200" baseline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E256F636-130D-4B84-B2A7-B6851B00F8ED}" type="slidenum">
              <a:rPr lang="en-US" altLang="en-US" sz="1200" baseline="0"/>
              <a:pPr/>
              <a:t>40</a:t>
            </a:fld>
            <a:endParaRPr lang="en-US" altLang="en-US" sz="1200" baseline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CD0BE63-2C88-45E0-8215-F4F6DA9BD143}" type="slidenum">
              <a:rPr lang="en-US" altLang="en-US" sz="1200" baseline="0"/>
              <a:pPr/>
              <a:t>41</a:t>
            </a:fld>
            <a:endParaRPr lang="en-US" altLang="en-US" sz="1200" baseline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r>
              <a:rPr lang="en-US" altLang="en-US" smtClean="0"/>
              <a:t>d) is correct.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8A10B7DE-70C7-499F-8563-802BDF075471}" type="slidenum">
              <a:rPr lang="en-US" altLang="en-US" sz="1200" baseline="0"/>
              <a:pPr/>
              <a:t>42</a:t>
            </a:fld>
            <a:endParaRPr lang="en-US" altLang="en-US" sz="1200" baseline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D6EE565D-147D-4394-8C64-DABA18C51FE8}" type="slidenum">
              <a:rPr lang="en-US" altLang="en-US" sz="1200" baseline="0"/>
              <a:pPr/>
              <a:t>6</a:t>
            </a:fld>
            <a:endParaRPr lang="en-US" altLang="en-US" sz="1200" baseline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E898849C-ECCA-46AD-9BE2-951960D08E97}" type="slidenum">
              <a:rPr lang="en-US" altLang="en-US" sz="1200" baseline="0"/>
              <a:pPr/>
              <a:t>43</a:t>
            </a:fld>
            <a:endParaRPr lang="en-US" altLang="en-US" sz="1200" baseline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928338B6-7CE4-4109-BA5F-B421330B6297}" type="slidenum">
              <a:rPr lang="en-US" altLang="en-US" sz="1200" baseline="0"/>
              <a:pPr/>
              <a:t>44</a:t>
            </a:fld>
            <a:endParaRPr lang="en-US" altLang="en-US" sz="1200" baseline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2022F6EA-F1A6-4D44-BBCC-3E6D0826574B}" type="slidenum">
              <a:rPr lang="en-US" altLang="en-US" sz="1200" baseline="0"/>
              <a:pPr/>
              <a:t>45</a:t>
            </a:fld>
            <a:endParaRPr lang="en-US" altLang="en-US" sz="1200" baseline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24B0767A-5003-4B13-B0A1-404ADCE3315C}" type="slidenum">
              <a:rPr lang="en-US" altLang="en-US" sz="1200" baseline="0"/>
              <a:pPr/>
              <a:t>46</a:t>
            </a:fld>
            <a:endParaRPr lang="en-US" altLang="en-US" sz="1200" baseline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61D73FD5-BD48-4750-8A15-EA1A7472F454}" type="slidenum">
              <a:rPr lang="en-US" altLang="en-US" sz="1200" baseline="0"/>
              <a:pPr/>
              <a:t>47</a:t>
            </a:fld>
            <a:endParaRPr lang="en-US" altLang="en-US" sz="1200" baseline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1B08240-FFB6-43B9-B2AA-AF36E8F99106}" type="slidenum">
              <a:rPr lang="en-US" altLang="en-US" sz="1200" baseline="0"/>
              <a:pPr/>
              <a:t>48</a:t>
            </a:fld>
            <a:endParaRPr lang="en-US" altLang="en-US" sz="1200" baseline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C0C297FE-35DF-451E-BA05-CDD219D81123}" type="slidenum">
              <a:rPr lang="en-US" altLang="en-US" sz="1200" baseline="0"/>
              <a:pPr/>
              <a:t>49</a:t>
            </a:fld>
            <a:endParaRPr lang="en-US" altLang="en-US" sz="1200" baseline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DCD998FF-1B1F-4918-89FA-0703AA1FCF4E}" type="slidenum">
              <a:rPr lang="en-US" altLang="en-US" sz="1200" baseline="0"/>
              <a:pPr/>
              <a:t>50</a:t>
            </a:fld>
            <a:endParaRPr lang="en-US" altLang="en-US" sz="1200" baseline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14DAFA68-7176-4AAA-974E-6E598366F449}" type="slidenum">
              <a:rPr lang="en-US" altLang="en-US" sz="1200" baseline="0"/>
              <a:pPr/>
              <a:t>51</a:t>
            </a:fld>
            <a:endParaRPr lang="en-US" altLang="en-US" sz="1200" baseline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6874474-5C5F-46F8-BFA9-4B778E4E88AB}" type="slidenum">
              <a:rPr lang="en-US" altLang="en-US" sz="1200" baseline="0"/>
              <a:pPr/>
              <a:t>52</a:t>
            </a:fld>
            <a:endParaRPr lang="en-US" altLang="en-US" sz="1200" baseline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4D133C4D-CF27-4D62-B638-CFDBECB2A74C}" type="slidenum">
              <a:rPr lang="en-US" altLang="en-US" sz="1200" baseline="0"/>
              <a:pPr/>
              <a:t>7</a:t>
            </a:fld>
            <a:endParaRPr lang="en-US" altLang="en-US" sz="1200" baseline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DD1A5DC-2ED5-4115-8834-A84DAC0C5BA6}" type="slidenum">
              <a:rPr lang="en-US" altLang="en-US" sz="1200" baseline="0"/>
              <a:pPr/>
              <a:t>53</a:t>
            </a:fld>
            <a:endParaRPr lang="en-US" altLang="en-US" sz="1200" baseline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40C5BF9A-2F98-4C97-8243-D169745E3560}" type="slidenum">
              <a:rPr lang="en-US" altLang="en-US" sz="1200" baseline="0"/>
              <a:pPr/>
              <a:t>54</a:t>
            </a:fld>
            <a:endParaRPr lang="en-US" altLang="en-US" sz="1200" baseline="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000DE5D7-FA2E-4BAF-A8D0-172834C04EE5}" type="slidenum">
              <a:rPr lang="en-US" altLang="en-US" sz="1200" baseline="0"/>
              <a:pPr/>
              <a:t>55</a:t>
            </a:fld>
            <a:endParaRPr lang="en-US" altLang="en-US" sz="1200" baseline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A6AA7180-5AC6-46E0-9F43-2980CEEEBE9C}" type="slidenum">
              <a:rPr lang="en-US" altLang="en-US" sz="1200" baseline="0"/>
              <a:pPr/>
              <a:t>8</a:t>
            </a:fld>
            <a:endParaRPr lang="en-US" altLang="en-US" sz="1200" baseline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54B3DFC0-482F-4CF3-AE80-A653F81A0EB7}" type="slidenum">
              <a:rPr lang="en-US" altLang="en-US" sz="1200" baseline="0"/>
              <a:pPr/>
              <a:t>9</a:t>
            </a:fld>
            <a:endParaRPr lang="en-US" altLang="en-US" sz="1200" baseline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8A6B40A2-CBA8-4439-8324-226F7B9CBD51}" type="slidenum">
              <a:rPr lang="en-US" altLang="en-US" sz="1200" baseline="0"/>
              <a:pPr/>
              <a:t>10</a:t>
            </a:fld>
            <a:endParaRPr lang="en-US" altLang="en-US" sz="1200" baseline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EE6F28B-4824-4613-A303-F118E7754C5B}" type="slidenum">
              <a:rPr lang="en-US" altLang="en-US" sz="1200" baseline="0"/>
              <a:pPr/>
              <a:t>11</a:t>
            </a:fld>
            <a:endParaRPr lang="en-US" altLang="en-US" sz="1200" baseline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AD62BBFD-2DB4-4220-9FE4-DC39BD6A65BC}" type="slidenum">
              <a:rPr lang="en-US" altLang="en-US" sz="1200" baseline="0"/>
              <a:pPr/>
              <a:t>12</a:t>
            </a:fld>
            <a:endParaRPr lang="en-US" altLang="en-US" sz="1200" baseline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029200" y="2133600"/>
            <a:ext cx="3733800" cy="914400"/>
          </a:xfrm>
        </p:spPr>
        <p:txBody>
          <a:bodyPr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802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34000" y="3352800"/>
            <a:ext cx="3074988" cy="822325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74979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27F03-9887-4CCF-956C-9E87F46574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5599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A04D8-DCC3-4F0B-82A3-D5F9A9521C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1545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4281F-9D9A-48A1-B252-F2E49FA582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00661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E914D-97EF-492F-B82A-D07C997CB4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507186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2027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2027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32CE1-A418-428E-8B83-DCCD5BE17C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67780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99646-5490-49B8-B74E-6ADA7B5C32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321001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A7F11-7298-4999-86A0-0B8834EF8B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4001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DC154-1885-4001-BB20-B14505365C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50504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AE2D5-1B75-4A55-A4BC-1899FB4BA7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90890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8BA55-990C-4E3E-A947-7A7C79D785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577294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6D6F2-9547-4B14-8341-05273DF7E3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2333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43000"/>
            <a:ext cx="2057400" cy="2636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019800" cy="2636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7C80E-7C53-469D-95C5-03CA81A894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624246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43000"/>
            <a:ext cx="2057400" cy="2636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019800" cy="2636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1C3A8-60AE-49EC-B4D5-C8B0BA56E3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14515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BD8E1-8080-4C47-BAD3-8F3AEFFDD6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1264525"/>
      </p:ext>
    </p:extLst>
  </p:cSld>
  <p:clrMapOvr>
    <a:masterClrMapping/>
  </p:clrMapOvr>
  <p:transition spd="med">
    <p:wipe dir="r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AC74B-C879-49DA-B17F-914FCC6D6D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2422239"/>
      </p:ext>
    </p:extLst>
  </p:cSld>
  <p:clrMapOvr>
    <a:masterClrMapping/>
  </p:clrMapOvr>
  <p:transition spd="med">
    <p:wipe dir="r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AD8F9-F81A-4A06-B1AC-3437E7F5AD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8550125"/>
      </p:ext>
    </p:extLst>
  </p:cSld>
  <p:clrMapOvr>
    <a:masterClrMapping/>
  </p:clrMapOvr>
  <p:transition spd="med">
    <p:wipe dir="r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2027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2027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1D19E-49D1-48E0-8982-80EDA4DB3B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806908"/>
      </p:ext>
    </p:extLst>
  </p:cSld>
  <p:clrMapOvr>
    <a:masterClrMapping/>
  </p:clrMapOvr>
  <p:transition spd="med">
    <p:wipe dir="r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4D4F8-AD38-4BEF-9625-0692C674E6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7089922"/>
      </p:ext>
    </p:extLst>
  </p:cSld>
  <p:clrMapOvr>
    <a:masterClrMapping/>
  </p:clrMapOvr>
  <p:transition spd="med">
    <p:wipe dir="r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6765E-EB6A-43E9-99F1-4A42213687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426926"/>
      </p:ext>
    </p:extLst>
  </p:cSld>
  <p:clrMapOvr>
    <a:masterClrMapping/>
  </p:clrMapOvr>
  <p:transition spd="med">
    <p:wipe dir="r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45E1F-DAB0-443E-8F94-FD9BB9C6DA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9507665"/>
      </p:ext>
    </p:extLst>
  </p:cSld>
  <p:clrMapOvr>
    <a:masterClrMapping/>
  </p:clrMapOvr>
  <p:transition spd="med">
    <p:wipe dir="r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B0FF8-0238-4AC9-94FA-68876D079F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6250752"/>
      </p:ext>
    </p:extLst>
  </p:cSld>
  <p:clrMapOvr>
    <a:masterClrMapping/>
  </p:clrMapOvr>
  <p:transition spd="med">
    <p:wipe dir="r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8F19C-9D65-48E0-8621-AFD2ACEABE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4975971"/>
      </p:ext>
    </p:extLst>
  </p:cSld>
  <p:clrMapOvr>
    <a:masterClrMapping/>
  </p:clrMapOvr>
  <p:transition spd="med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7755D-E530-43D9-B898-0F7E24C94A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688306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A4747-07E1-4320-89B4-64B4C03E41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822775"/>
      </p:ext>
    </p:extLst>
  </p:cSld>
  <p:clrMapOvr>
    <a:masterClrMapping/>
  </p:clrMapOvr>
  <p:transition spd="med">
    <p:wipe dir="r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28956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2895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15992-DFAE-438B-983F-5C23A4DD47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684705"/>
      </p:ext>
    </p:extLst>
  </p:cSld>
  <p:clrMapOvr>
    <a:masterClrMapping/>
  </p:clrMapOvr>
  <p:transition spd="med">
    <p:wipe dir="r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7D04E-F2F5-4A42-8E84-7B435F0893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3955025"/>
      </p:ext>
    </p:extLst>
  </p:cSld>
  <p:clrMapOvr>
    <a:masterClrMapping/>
  </p:clrMapOvr>
  <p:transition spd="med">
    <p:wipe dir="r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714ED-FCC4-4D91-93A2-7E4F187BCD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390597"/>
      </p:ext>
    </p:extLst>
  </p:cSld>
  <p:clrMapOvr>
    <a:masterClrMapping/>
  </p:clrMapOvr>
  <p:transition spd="med">
    <p:wipe dir="r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55D39-9EF2-44E3-81DB-FBD6A3034C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2549312"/>
      </p:ext>
    </p:extLst>
  </p:cSld>
  <p:clrMapOvr>
    <a:masterClrMapping/>
  </p:clrMapOvr>
  <p:transition spd="med">
    <p:wipe dir="r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2027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2027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67BBB-6CD8-438F-9C44-1A09B391EB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8740710"/>
      </p:ext>
    </p:extLst>
  </p:cSld>
  <p:clrMapOvr>
    <a:masterClrMapping/>
  </p:clrMapOvr>
  <p:transition spd="med">
    <p:wipe dir="r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87BD4-BDCF-4731-B893-FC75FBB3AB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5992955"/>
      </p:ext>
    </p:extLst>
  </p:cSld>
  <p:clrMapOvr>
    <a:masterClrMapping/>
  </p:clrMapOvr>
  <p:transition spd="med">
    <p:wipe dir="r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B86A4-1DB9-442A-93FE-58BCE81CF3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3591711"/>
      </p:ext>
    </p:extLst>
  </p:cSld>
  <p:clrMapOvr>
    <a:masterClrMapping/>
  </p:clrMapOvr>
  <p:transition spd="med">
    <p:wipe dir="r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A34F6-9051-4AEA-8018-FC6643D2AE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6003180"/>
      </p:ext>
    </p:extLst>
  </p:cSld>
  <p:clrMapOvr>
    <a:masterClrMapping/>
  </p:clrMapOvr>
  <p:transition spd="med">
    <p:wipe dir="r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5284B-5F6D-44EA-B47A-63C985C193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363735"/>
      </p:ext>
    </p:extLst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43C65-5D15-4358-A88D-E11EC225AE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97770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EF968-5DD7-403A-B191-68A3E91E54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9349380"/>
      </p:ext>
    </p:extLst>
  </p:cSld>
  <p:clrMapOvr>
    <a:masterClrMapping/>
  </p:clrMapOvr>
  <p:transition spd="med">
    <p:wipe dir="r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93493-C614-4AC1-8337-E3EEC05465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3657774"/>
      </p:ext>
    </p:extLst>
  </p:cSld>
  <p:clrMapOvr>
    <a:masterClrMapping/>
  </p:clrMapOvr>
  <p:transition spd="med">
    <p:wipe dir="r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28956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2895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1F52F-61B5-4BF8-B399-69A8D9DEAC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7911494"/>
      </p:ext>
    </p:extLst>
  </p:cSld>
  <p:clrMapOvr>
    <a:masterClrMapping/>
  </p:clrMapOvr>
  <p:transition spd="med">
    <p:wipe dir="r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8F0E9153-452B-4858-9D70-786BACEF9B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25442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451FCD44-BD5A-462C-B67F-F99BD4672A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469746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B9FDAA82-DCE9-4363-A5D7-560C2ED61A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39123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6038EE8E-B066-4948-AE81-7C1675965C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095055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E036459B-6FD3-470C-AD45-20098698CB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59419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7B0FAB78-0838-4C0A-B73E-06C0339CB2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024431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C04ECCEF-8724-4DF4-AE8D-4A8AE9811B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8991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B407D-09DC-488D-BA0D-F724E518A9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132293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BC70ABD6-7E58-436C-9C12-D4F2A37AA4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995739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FB824AB3-6AFF-4D02-BB5A-36CA56B6CA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161044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70EA1FC3-DB57-409C-8232-0A1FB4DF69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843383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E19ABBBB-1388-4C9E-9C0A-5AA42B43F1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64548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E004A6A7-6AD6-403A-8DFC-36742F0001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446122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754CDA19-40B3-45DF-9A5C-0206D755D0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94622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E16BC69E-B6FE-448C-A3AB-9D16934D10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111152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334F615D-C5F1-41AE-8BA2-38C3B698EE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46587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7A75DED6-A54E-492F-B3BC-AD0478BF6C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58510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66B4BCEE-3459-4708-9242-1B0C68AFFB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203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2027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2027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C58C3-5768-4E0D-AFE3-38E7B5B0CF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266437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AA85B194-E18E-4F27-8F01-158E0DD020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470490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6C4F7776-34CD-4F4A-A3AD-4E1D61D0D3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392210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FDE1AFB7-548E-4C6F-B5ED-5BB6BEEF3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97919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61849288-CDD3-48EE-9494-051E9F4113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91616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8D0C3FF6-1772-4452-BD1D-554FBC96A2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36165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4BE5EB41-A724-45D9-8064-D8A8681190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914008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228C4E6A-84EA-4814-95CA-BA5160FCF4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728138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8E36B591-B8DF-4F4E-B6DD-A5E11A8003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131984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27D7AA1C-848C-4DB6-8319-BA17D77659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8189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DE62527D-A44A-4293-B448-B97E3E8907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5527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1714C-9613-49D0-90C4-366FEE50AE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4055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A55557EE-1480-401C-AABE-CC8D4888A8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0577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799B1AA2-4FFE-4736-8333-38DFB6B7BE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885446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8A27F3B6-85D0-4DE1-8484-3E36E77618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97295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18B39F51-C801-4DBA-9DD6-8AC36C4581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435914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1EA90A7B-B1E3-4A14-A2D6-86577102C3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142209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9E45559E-482E-43D5-801B-0CF6E32C24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819364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7AAF7574-8647-42ED-A49B-D76D7552B1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143163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6587A012-CE19-4E4B-A82D-24EF3CB100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73135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8CB46148-6CBE-4949-8072-8B6FCBD47E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261135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075936EF-C02C-406B-AEB6-81AEA72ADF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522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76D33-3BD5-4800-BDA0-4DA2217CBC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116980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E011E8D5-0E44-4A52-B410-10BDE4B037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416940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aseline="30000" smtClean="0"/>
            </a:lvl1pPr>
          </a:lstStyle>
          <a:p>
            <a:pPr>
              <a:defRPr/>
            </a:pPr>
            <a:fld id="{1B1C7016-8CF4-452F-B864-1977945DEB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1861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9F853-6BEB-484C-9CEE-3674749B73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765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FCAC1-6AFE-426C-91B8-5A77DF83D0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1919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07BB8-385E-421B-A936-E379F0DAAA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3683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B90D1-8FA5-407A-BC4B-7A593E6DBA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84164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C39B-EC97-4368-B81B-8DDBE1AFDC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606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43000"/>
            <a:ext cx="2057400" cy="2636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019800" cy="2636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0E24E-5EF0-4FFC-B812-62B45A8C47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0402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DD5F8-47D9-4AE4-A9EA-76870472AD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2776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E4B20-1370-412F-B29A-93E426EC7B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36452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8B1CD-A612-4B99-ADE8-CFFD3EB0D7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78811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2027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2027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9A058-42A4-4156-A6A3-9A8A2CD55E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58198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98F6D-789F-45B1-A7A0-0D8F04DFFA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5088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85819-FD8E-47B9-93CD-DA1242AF95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1453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DCF5A-45A3-4C9F-A093-E646F6A687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1171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6690D-AEEC-4C42-9E8D-6F31CE7B03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1838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CA7CB-8DE9-495D-B403-7873570DAD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9783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7258D-593E-4C8F-9620-C4877B66EA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73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BC187-3538-412F-A686-87CF907E32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91071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43000"/>
            <a:ext cx="2057400" cy="2636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019800" cy="2636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DC463-D8AA-49E1-88EE-485DFE7B72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22334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545AD-3DA0-4E42-8523-4FC19647D3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02927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9DECE-2DB2-43E2-9F8B-971052842F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86421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66402-1A9B-4977-A77F-2120A7507A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6021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2027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2027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1D018-CF8B-490C-B5E6-B5C40E2FE1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2908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EB9D1-8F8B-4634-A3B8-8639628C3F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10956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48FAC-4E09-45BB-B6D4-CDE1025349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621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2027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2027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5BE38-F7FC-45E9-9641-2567AD667A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5964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BC249-B281-4B7F-A53E-44F3B550F1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0070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A694F-AA4E-491F-8216-374EBF7BF9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92701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785AE-9E23-4CDE-82EE-5AD40D0A9C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06519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22BE5-F199-4C82-855B-58473B3FB1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37175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43000"/>
            <a:ext cx="2057400" cy="2636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019800" cy="2636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7686A-E4F5-474C-853F-EBA6B95FB1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7633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28B8C-B49E-426D-9062-46EEFF3C06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29403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CC868-7D69-48FE-8532-94B9AB1291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12373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01400-D0FF-48BA-AD64-4E8C6CEF65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78665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2027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2027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B993B-A180-4F0E-BFE6-C6338D67C8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8327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7F6A7-7000-45B9-8726-EE00B26F3C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7284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0405D-0787-43F0-BBA8-43DDBBA42B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21408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29BB2-8679-4982-A61E-64C9C18E3A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09934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6B3AA-CDA0-4B81-A0B7-5D9A212AE0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5518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87BDF-D011-4BEE-9261-48B5F8D8CF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46355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31177-4CF2-4BC5-97AC-EDB5A04626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87703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36B84-7C3C-4BDA-9351-A6352DF7C4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7448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43000"/>
            <a:ext cx="2057400" cy="2636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019800" cy="2636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057AA-7E24-42E0-BE0A-82B5CEF249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19310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5B574-2A8C-4D88-977E-0703C30D75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48472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C3DBE-A1CF-4DE8-B45F-54C771139E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63673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8F9D8-F4A6-493C-A343-4F3558E40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47369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2027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2027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1D107-01EA-400D-B067-19F4D53F71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118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3B1A6-CBB9-43CB-87D7-E509980F97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9113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EB3E5-D9B2-451A-ACA0-4364C1F2D8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1746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0F0E8-70C7-491E-94F3-403D33E600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0355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78982-916B-4E73-B6E6-70C4EDE0B1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89923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41286-052B-4381-9571-CFA9442F90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2761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B46AB-DCE6-42CB-9631-3886680553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323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117F2-D830-47AB-A358-184AF41334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9389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43000"/>
            <a:ext cx="2057400" cy="2636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019800" cy="2636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489FF-C2C4-4DA1-9E2C-43FEE8F462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98480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46EE7-6895-4ABB-A666-6FB636FC27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4723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B7FEF-4A57-46DE-A1B0-F19592E2C6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65538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D9081-23CC-48AD-9858-1D06700F5F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8937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18162-2A15-4FB0-A229-24BE2DBF0B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72079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2027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2027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77C56-B85E-45DF-958D-B0E0B0DDD2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8555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1EB6D-5009-49B3-876D-17BC0D7083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33666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6EFEC-C5B3-4F2A-A424-414C488D9E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23591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E69E0-B148-4F5E-82EC-41F2B6D61E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36496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C5DB5-FEEB-454C-9409-207D2D7CAF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4071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49332-5572-47BC-9A27-90EAF27578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6767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5C9BE-84B9-442B-8BAA-C002DE2ADA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9892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43000"/>
            <a:ext cx="2057400" cy="2636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019800" cy="2636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81410-C364-4844-AAF5-FCA134605B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9179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64B5-0D9F-4DAC-8A55-927420C616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13425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B12A7-A33A-4B1B-87CA-BCF76B07E1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2143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5E1B6-62A7-493A-8E0F-DF0AC57DB8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1928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70755-64F3-4448-A429-D2444FE144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27445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2027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2027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AADBA-CC15-4826-81B7-4DCBF78C42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00028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9DD79-DABD-40B8-B6BD-0611A38B54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82267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4BBDE-9DB8-46CB-A699-BF524A0945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25543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46906-56BF-4A64-9F0E-D1A7A784B2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31764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609B0-0DAB-4514-B17D-AD0C433BB4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14533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E17C6-E65F-439C-9224-6311C71F71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99343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AEE16-A3FA-4660-9586-E38CAFDBED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70278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43000"/>
            <a:ext cx="2057400" cy="2636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019800" cy="2636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A7004-1952-49F1-B9E7-AABE5A8280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248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877EE-93B7-4E3F-A355-89B1C419F7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57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54169-F444-4A18-9A96-A6D091A16F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9836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A0123-1741-4E2C-98CE-5ED5ABD6A4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2637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3BBFD-34DD-42CE-A6EE-D8850FD23D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4375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2027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2027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485E1-D0D9-4048-98A7-208AD50B8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33683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50E97-E3F8-464E-B0B8-1FEB5F84A6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6131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1985C-0F70-497B-8333-8A2C0E5E89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35018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01196-9294-494B-B75A-E9778798EE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0088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F2F6B-65B1-4CC1-9C73-DEBEC82F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388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1BBC9-B7BF-49B6-814C-ABF32E8271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85829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36A4D-43B0-41A1-A2B0-6A1A3F6142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43887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43000"/>
            <a:ext cx="2057400" cy="2636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019800" cy="2636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04DE8-6E2B-483C-AB56-61E1865CE4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516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" Target="../slides/slide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" Target="../slides/slide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" Target="../slides/slid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" Target="../slides/slide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" Target="../slides/slide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" Target="../slides/slide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" Target="../slides/slide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" Target="../slides/slide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" Target="../slides/slide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" Target="../slides/slid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2"/>
          <p:cNvSpPr>
            <a:spLocks noChangeArrowheads="1"/>
          </p:cNvSpPr>
          <p:nvPr userDrawn="1"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43000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202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Line 9"/>
          <p:cNvSpPr>
            <a:spLocks noChangeShapeType="1"/>
          </p:cNvSpPr>
          <p:nvPr userDrawn="1"/>
        </p:nvSpPr>
        <p:spPr bwMode="auto">
          <a:xfrm>
            <a:off x="381000" y="12700"/>
            <a:ext cx="2209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0" name="Arc 11"/>
          <p:cNvSpPr>
            <a:spLocks/>
          </p:cNvSpPr>
          <p:nvPr userDrawn="1"/>
        </p:nvSpPr>
        <p:spPr bwMode="auto">
          <a:xfrm>
            <a:off x="2590800" y="12700"/>
            <a:ext cx="533400" cy="4445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Text Box 13"/>
          <p:cNvSpPr txBox="1">
            <a:spLocks noChangeArrowheads="1"/>
          </p:cNvSpPr>
          <p:nvPr userDrawn="1"/>
        </p:nvSpPr>
        <p:spPr bwMode="auto">
          <a:xfrm>
            <a:off x="457200" y="30163"/>
            <a:ext cx="26066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sz="2200" b="1" baseline="0" smtClean="0">
                <a:solidFill>
                  <a:srgbClr val="D6000E"/>
                </a:solidFill>
                <a:latin typeface="Arial" charset="0"/>
              </a:rPr>
              <a:t>Section 5.1</a:t>
            </a:r>
            <a:endParaRPr lang="en-US" sz="2200" b="1" baseline="0" smtClean="0">
              <a:latin typeface="Arial" charset="0"/>
            </a:endParaRPr>
          </a:p>
        </p:txBody>
      </p:sp>
      <p:sp>
        <p:nvSpPr>
          <p:cNvPr id="10248" name="Text Box 16"/>
          <p:cNvSpPr txBox="1">
            <a:spLocks noChangeArrowheads="1"/>
          </p:cNvSpPr>
          <p:nvPr userDrawn="1"/>
        </p:nvSpPr>
        <p:spPr bwMode="auto">
          <a:xfrm>
            <a:off x="457200" y="533400"/>
            <a:ext cx="86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b="1" baseline="0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Pressure</a:t>
            </a:r>
            <a:endParaRPr lang="en-US" b="1" baseline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7313" y="6618288"/>
            <a:ext cx="5867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aseline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6629400"/>
            <a:ext cx="2438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CE845C1-FE62-4D0A-9A70-F2A5A89589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251" name="Text Box 19"/>
          <p:cNvSpPr txBox="1">
            <a:spLocks noChangeArrowheads="1"/>
          </p:cNvSpPr>
          <p:nvPr userDrawn="1"/>
        </p:nvSpPr>
        <p:spPr bwMode="auto">
          <a:xfrm>
            <a:off x="8153400" y="6400800"/>
            <a:ext cx="990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000" smtClean="0">
                <a:latin typeface="Arial Unicode MS" pitchFamily="34" charset="-128"/>
                <a:hlinkClick r:id="rId14" action="ppaction://hlinksldjump"/>
              </a:rPr>
              <a:t>Return to TOC</a:t>
            </a:r>
            <a:endParaRPr lang="en-US" sz="1000" smtClean="0">
              <a:latin typeface="Arial Unicode MS" pitchFamily="34" charset="-128"/>
            </a:endParaRPr>
          </a:p>
        </p:txBody>
      </p:sp>
      <p:sp>
        <p:nvSpPr>
          <p:cNvPr id="10252" name="Rectangle 20"/>
          <p:cNvSpPr>
            <a:spLocks noChangeArrowheads="1"/>
          </p:cNvSpPr>
          <p:nvPr userDrawn="1"/>
        </p:nvSpPr>
        <p:spPr bwMode="auto">
          <a:xfrm>
            <a:off x="12700" y="12700"/>
            <a:ext cx="457200" cy="457200"/>
          </a:xfrm>
          <a:prstGeom prst="rect">
            <a:avLst/>
          </a:prstGeom>
          <a:solidFill>
            <a:srgbClr val="F3E8A3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defRPr/>
            </a:pPr>
            <a:endParaRPr lang="en-US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93" r:id="rId1"/>
    <p:sldLayoutId id="2147485562" r:id="rId2"/>
    <p:sldLayoutId id="2147485563" r:id="rId3"/>
    <p:sldLayoutId id="2147485564" r:id="rId4"/>
    <p:sldLayoutId id="2147485565" r:id="rId5"/>
    <p:sldLayoutId id="2147485566" r:id="rId6"/>
    <p:sldLayoutId id="2147485567" r:id="rId7"/>
    <p:sldLayoutId id="2147485568" r:id="rId8"/>
    <p:sldLayoutId id="2147485569" r:id="rId9"/>
    <p:sldLayoutId id="2147485570" r:id="rId10"/>
    <p:sldLayoutId id="21474855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autoUpdateAnimBg="0"/>
      <p:bldP spid="1027" grpId="0" build="p" autoUpdateAnimBg="0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6"/>
          <p:cNvSpPr>
            <a:spLocks noChangeArrowheads="1"/>
          </p:cNvSpPr>
          <p:nvPr userDrawn="1"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243" name="Line 17"/>
          <p:cNvSpPr>
            <a:spLocks noChangeShapeType="1"/>
          </p:cNvSpPr>
          <p:nvPr userDrawn="1"/>
        </p:nvSpPr>
        <p:spPr bwMode="auto">
          <a:xfrm>
            <a:off x="381000" y="12700"/>
            <a:ext cx="2209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" name="Arc 18"/>
          <p:cNvSpPr>
            <a:spLocks/>
          </p:cNvSpPr>
          <p:nvPr userDrawn="1"/>
        </p:nvSpPr>
        <p:spPr bwMode="auto">
          <a:xfrm>
            <a:off x="2590800" y="12700"/>
            <a:ext cx="533400" cy="4445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Rectangle 19"/>
          <p:cNvSpPr>
            <a:spLocks noChangeArrowheads="1"/>
          </p:cNvSpPr>
          <p:nvPr userDrawn="1"/>
        </p:nvSpPr>
        <p:spPr bwMode="auto">
          <a:xfrm>
            <a:off x="12700" y="12700"/>
            <a:ext cx="457200" cy="457200"/>
          </a:xfrm>
          <a:prstGeom prst="rect">
            <a:avLst/>
          </a:prstGeom>
          <a:solidFill>
            <a:srgbClr val="F3E8A3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defRPr/>
            </a:pPr>
            <a:endParaRPr lang="en-US" altLang="en-US" smtClean="0"/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43000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920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202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9464" name="Text Box 8"/>
          <p:cNvSpPr txBox="1">
            <a:spLocks noChangeArrowheads="1"/>
          </p:cNvSpPr>
          <p:nvPr userDrawn="1"/>
        </p:nvSpPr>
        <p:spPr bwMode="auto">
          <a:xfrm>
            <a:off x="457200" y="30163"/>
            <a:ext cx="26066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sz="2200" b="1" baseline="0" smtClean="0">
                <a:solidFill>
                  <a:srgbClr val="D6000E"/>
                </a:solidFill>
                <a:latin typeface="Arial" charset="0"/>
              </a:rPr>
              <a:t>Section 5.10</a:t>
            </a:r>
            <a:endParaRPr lang="en-US" sz="2200" b="1" baseline="0" smtClean="0">
              <a:latin typeface="Arial" charset="0"/>
            </a:endParaRPr>
          </a:p>
        </p:txBody>
      </p:sp>
      <p:sp>
        <p:nvSpPr>
          <p:cNvPr id="19465" name="Text Box 9"/>
          <p:cNvSpPr txBox="1">
            <a:spLocks noChangeArrowheads="1"/>
          </p:cNvSpPr>
          <p:nvPr userDrawn="1"/>
        </p:nvSpPr>
        <p:spPr bwMode="auto">
          <a:xfrm>
            <a:off x="457200" y="533400"/>
            <a:ext cx="86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b="1" baseline="0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Chemistry in the Atmosphere</a:t>
            </a:r>
            <a:endParaRPr lang="en-US" b="1" baseline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7921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7313" y="6618288"/>
            <a:ext cx="5867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aseline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7921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6629400"/>
            <a:ext cx="2438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228F9D2-C81E-46FD-BDE3-54918CDB50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9468" name="Text Box 20"/>
          <p:cNvSpPr txBox="1">
            <a:spLocks noChangeArrowheads="1"/>
          </p:cNvSpPr>
          <p:nvPr userDrawn="1"/>
        </p:nvSpPr>
        <p:spPr bwMode="auto">
          <a:xfrm>
            <a:off x="8153400" y="6400800"/>
            <a:ext cx="990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000" smtClean="0">
                <a:latin typeface="Arial Unicode MS" pitchFamily="34" charset="-128"/>
                <a:hlinkClick r:id="rId14" action="ppaction://hlinksldjump"/>
              </a:rPr>
              <a:t>Return to TOC</a:t>
            </a:r>
            <a:endParaRPr lang="en-US" sz="1000" smtClean="0">
              <a:latin typeface="Arial Unicode MS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60" r:id="rId1"/>
    <p:sldLayoutId id="2147485661" r:id="rId2"/>
    <p:sldLayoutId id="2147485662" r:id="rId3"/>
    <p:sldLayoutId id="2147485663" r:id="rId4"/>
    <p:sldLayoutId id="2147485664" r:id="rId5"/>
    <p:sldLayoutId id="2147485665" r:id="rId6"/>
    <p:sldLayoutId id="2147485666" r:id="rId7"/>
    <p:sldLayoutId id="2147485667" r:id="rId8"/>
    <p:sldLayoutId id="2147485668" r:id="rId9"/>
    <p:sldLayoutId id="2147485669" r:id="rId10"/>
    <p:sldLayoutId id="214748567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9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9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9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9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9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9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3" grpId="0" autoUpdateAnimBg="0"/>
      <p:bldP spid="179204" grpId="0" build="p" autoUpdateAnimBg="0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92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920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92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920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92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920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92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920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92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920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 userDrawn="1"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202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484" name="Rectangle 4"/>
          <p:cNvSpPr>
            <a:spLocks noChangeArrowheads="1"/>
          </p:cNvSpPr>
          <p:nvPr userDrawn="1"/>
        </p:nvSpPr>
        <p:spPr bwMode="auto">
          <a:xfrm>
            <a:off x="12700" y="12700"/>
            <a:ext cx="457200" cy="457200"/>
          </a:xfrm>
          <a:prstGeom prst="rect">
            <a:avLst/>
          </a:prstGeom>
          <a:solidFill>
            <a:srgbClr val="F3E8A3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defRPr/>
            </a:pPr>
            <a:endParaRPr lang="en-US" altLang="en-US" smtClean="0"/>
          </a:p>
        </p:txBody>
      </p:sp>
      <p:sp>
        <p:nvSpPr>
          <p:cNvPr id="11269" name="Line 5"/>
          <p:cNvSpPr>
            <a:spLocks noChangeShapeType="1"/>
          </p:cNvSpPr>
          <p:nvPr userDrawn="1"/>
        </p:nvSpPr>
        <p:spPr bwMode="auto">
          <a:xfrm>
            <a:off x="381000" y="12700"/>
            <a:ext cx="2209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Text Box 6"/>
          <p:cNvSpPr txBox="1">
            <a:spLocks noChangeArrowheads="1"/>
          </p:cNvSpPr>
          <p:nvPr userDrawn="1"/>
        </p:nvSpPr>
        <p:spPr bwMode="auto">
          <a:xfrm>
            <a:off x="457200" y="30163"/>
            <a:ext cx="26066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sz="2200" b="1" baseline="0" smtClean="0">
                <a:solidFill>
                  <a:srgbClr val="D6000E"/>
                </a:solidFill>
                <a:latin typeface="Arial" charset="0"/>
              </a:rPr>
              <a:t>Chapter 5</a:t>
            </a:r>
            <a:endParaRPr lang="en-US" sz="2200" b="1" baseline="0" smtClean="0">
              <a:latin typeface="Arial" charset="0"/>
            </a:endParaRPr>
          </a:p>
        </p:txBody>
      </p:sp>
      <p:sp>
        <p:nvSpPr>
          <p:cNvPr id="20487" name="Text Box 7"/>
          <p:cNvSpPr txBox="1">
            <a:spLocks noChangeArrowheads="1"/>
          </p:cNvSpPr>
          <p:nvPr userDrawn="1"/>
        </p:nvSpPr>
        <p:spPr bwMode="auto">
          <a:xfrm>
            <a:off x="457200" y="533400"/>
            <a:ext cx="86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b="1" baseline="0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Table of Contents</a:t>
            </a:r>
            <a:endParaRPr lang="en-US" b="1" baseline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272" name="Arc 8"/>
          <p:cNvSpPr>
            <a:spLocks/>
          </p:cNvSpPr>
          <p:nvPr userDrawn="1"/>
        </p:nvSpPr>
        <p:spPr bwMode="auto">
          <a:xfrm>
            <a:off x="2590800" y="12700"/>
            <a:ext cx="533400" cy="4445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5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7313" y="6618288"/>
            <a:ext cx="5867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aseline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8125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6629400"/>
            <a:ext cx="2438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6E84EA1-7843-429E-9F1C-CEDE5623AE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71" r:id="rId1"/>
    <p:sldLayoutId id="2147485672" r:id="rId2"/>
    <p:sldLayoutId id="2147485673" r:id="rId3"/>
    <p:sldLayoutId id="2147485674" r:id="rId4"/>
    <p:sldLayoutId id="2147485675" r:id="rId5"/>
    <p:sldLayoutId id="2147485676" r:id="rId6"/>
    <p:sldLayoutId id="2147485677" r:id="rId7"/>
    <p:sldLayoutId id="2147485678" r:id="rId8"/>
    <p:sldLayoutId id="2147485679" r:id="rId9"/>
    <p:sldLayoutId id="2147485680" r:id="rId10"/>
    <p:sldLayoutId id="2147485681" r:id="rId11"/>
  </p:sldLayoutIdLst>
  <p:transition spd="med"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 userDrawn="1"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202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1508" name="Rectangle 4"/>
          <p:cNvSpPr>
            <a:spLocks noChangeArrowheads="1"/>
          </p:cNvSpPr>
          <p:nvPr userDrawn="1"/>
        </p:nvSpPr>
        <p:spPr bwMode="auto">
          <a:xfrm>
            <a:off x="12700" y="12700"/>
            <a:ext cx="457200" cy="457200"/>
          </a:xfrm>
          <a:prstGeom prst="rect">
            <a:avLst/>
          </a:prstGeom>
          <a:solidFill>
            <a:srgbClr val="F3E8A3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defRPr/>
            </a:pPr>
            <a:endParaRPr lang="en-US" altLang="en-US" smtClean="0"/>
          </a:p>
        </p:txBody>
      </p:sp>
      <p:sp>
        <p:nvSpPr>
          <p:cNvPr id="12293" name="Line 5"/>
          <p:cNvSpPr>
            <a:spLocks noChangeShapeType="1"/>
          </p:cNvSpPr>
          <p:nvPr userDrawn="1"/>
        </p:nvSpPr>
        <p:spPr bwMode="auto">
          <a:xfrm>
            <a:off x="381000" y="12700"/>
            <a:ext cx="2209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Text Box 6"/>
          <p:cNvSpPr txBox="1">
            <a:spLocks noChangeArrowheads="1"/>
          </p:cNvSpPr>
          <p:nvPr userDrawn="1"/>
        </p:nvSpPr>
        <p:spPr bwMode="auto">
          <a:xfrm>
            <a:off x="457200" y="30163"/>
            <a:ext cx="26066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sz="2200" b="1" baseline="0" smtClean="0">
                <a:solidFill>
                  <a:srgbClr val="D6000E"/>
                </a:solidFill>
                <a:latin typeface="Arial" charset="0"/>
              </a:rPr>
              <a:t>Chapter 5</a:t>
            </a:r>
            <a:endParaRPr lang="en-US" sz="2200" b="1" baseline="0" smtClean="0">
              <a:latin typeface="Arial" charset="0"/>
            </a:endParaRPr>
          </a:p>
        </p:txBody>
      </p:sp>
      <p:sp>
        <p:nvSpPr>
          <p:cNvPr id="12295" name="Arc 7"/>
          <p:cNvSpPr>
            <a:spLocks/>
          </p:cNvSpPr>
          <p:nvPr userDrawn="1"/>
        </p:nvSpPr>
        <p:spPr bwMode="auto">
          <a:xfrm>
            <a:off x="2590800" y="12700"/>
            <a:ext cx="533400" cy="4445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73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7313" y="6618288"/>
            <a:ext cx="5867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aseline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32973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6629400"/>
            <a:ext cx="2438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116EE2-545F-43EB-90CB-1AD34DF12C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2" r:id="rId1"/>
    <p:sldLayoutId id="2147485683" r:id="rId2"/>
    <p:sldLayoutId id="2147485684" r:id="rId3"/>
    <p:sldLayoutId id="2147485685" r:id="rId4"/>
    <p:sldLayoutId id="2147485686" r:id="rId5"/>
    <p:sldLayoutId id="2147485687" r:id="rId6"/>
    <p:sldLayoutId id="2147485688" r:id="rId7"/>
    <p:sldLayoutId id="2147485689" r:id="rId8"/>
    <p:sldLayoutId id="2147485690" r:id="rId9"/>
    <p:sldLayoutId id="2147485691" r:id="rId10"/>
    <p:sldLayoutId id="2147485692" r:id="rId11"/>
  </p:sldLayoutIdLst>
  <p:transition spd="med"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aseline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aseline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aseline="0"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5A1E5BB-9F13-4D9A-A709-1F927B91E2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94" r:id="rId1"/>
    <p:sldLayoutId id="2147485695" r:id="rId2"/>
    <p:sldLayoutId id="2147485696" r:id="rId3"/>
    <p:sldLayoutId id="2147485697" r:id="rId4"/>
    <p:sldLayoutId id="2147485698" r:id="rId5"/>
    <p:sldLayoutId id="2147485699" r:id="rId6"/>
    <p:sldLayoutId id="2147485700" r:id="rId7"/>
    <p:sldLayoutId id="2147485701" r:id="rId8"/>
    <p:sldLayoutId id="2147485702" r:id="rId9"/>
    <p:sldLayoutId id="2147485703" r:id="rId10"/>
    <p:sldLayoutId id="2147485704" r:id="rId11"/>
    <p:sldLayoutId id="2147485705" r:id="rId12"/>
    <p:sldLayoutId id="214748570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aseline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aseline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aseline="0"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27CEE80-1925-4518-A5D8-3F74871E1C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07" r:id="rId1"/>
    <p:sldLayoutId id="2147485708" r:id="rId2"/>
    <p:sldLayoutId id="2147485709" r:id="rId3"/>
    <p:sldLayoutId id="2147485710" r:id="rId4"/>
    <p:sldLayoutId id="2147485711" r:id="rId5"/>
    <p:sldLayoutId id="2147485712" r:id="rId6"/>
    <p:sldLayoutId id="2147485713" r:id="rId7"/>
    <p:sldLayoutId id="2147485714" r:id="rId8"/>
    <p:sldLayoutId id="2147485715" r:id="rId9"/>
    <p:sldLayoutId id="2147485716" r:id="rId10"/>
    <p:sldLayoutId id="2147485717" r:id="rId11"/>
    <p:sldLayoutId id="2147485718" r:id="rId12"/>
    <p:sldLayoutId id="214748571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aseline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aseline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aseline="0"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928893C-0A7C-4299-B5AB-9579069833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20" r:id="rId1"/>
    <p:sldLayoutId id="2147485721" r:id="rId2"/>
    <p:sldLayoutId id="2147485722" r:id="rId3"/>
    <p:sldLayoutId id="2147485723" r:id="rId4"/>
    <p:sldLayoutId id="2147485724" r:id="rId5"/>
    <p:sldLayoutId id="2147485725" r:id="rId6"/>
    <p:sldLayoutId id="2147485726" r:id="rId7"/>
    <p:sldLayoutId id="2147485727" r:id="rId8"/>
    <p:sldLayoutId id="2147485728" r:id="rId9"/>
    <p:sldLayoutId id="2147485729" r:id="rId10"/>
    <p:sldLayoutId id="2147485730" r:id="rId11"/>
    <p:sldLayoutId id="2147485731" r:id="rId12"/>
    <p:sldLayoutId id="214748573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7"/>
          <p:cNvSpPr>
            <a:spLocks noChangeArrowheads="1"/>
          </p:cNvSpPr>
          <p:nvPr userDrawn="1"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43000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10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202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9" name="Text Box 8"/>
          <p:cNvSpPr txBox="1">
            <a:spLocks noChangeArrowheads="1"/>
          </p:cNvSpPr>
          <p:nvPr userDrawn="1"/>
        </p:nvSpPr>
        <p:spPr bwMode="auto">
          <a:xfrm>
            <a:off x="457200" y="30163"/>
            <a:ext cx="26066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sz="2200" b="1" baseline="0" smtClean="0">
                <a:solidFill>
                  <a:srgbClr val="D6000E"/>
                </a:solidFill>
                <a:latin typeface="Arial" charset="0"/>
              </a:rPr>
              <a:t>Section 5.2</a:t>
            </a:r>
            <a:endParaRPr lang="en-US" sz="2200" b="1" baseline="0" smtClean="0">
              <a:latin typeface="Arial" charset="0"/>
            </a:endParaRPr>
          </a:p>
        </p:txBody>
      </p:sp>
      <p:sp>
        <p:nvSpPr>
          <p:cNvPr id="11270" name="Text Box 9"/>
          <p:cNvSpPr txBox="1">
            <a:spLocks noChangeArrowheads="1"/>
          </p:cNvSpPr>
          <p:nvPr userDrawn="1"/>
        </p:nvSpPr>
        <p:spPr bwMode="auto">
          <a:xfrm>
            <a:off x="457200" y="533400"/>
            <a:ext cx="86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b="1" baseline="0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The Gas Laws of Boyle, Charles, and Avogadro</a:t>
            </a:r>
            <a:endParaRPr lang="en-US" b="1" baseline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7101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7313" y="6618288"/>
            <a:ext cx="5867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aseline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7101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6629400"/>
            <a:ext cx="2438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07E7C20-2017-4ABC-AB15-B8BB285FEA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7" name="Line 18"/>
          <p:cNvSpPr>
            <a:spLocks noChangeShapeType="1"/>
          </p:cNvSpPr>
          <p:nvPr userDrawn="1"/>
        </p:nvSpPr>
        <p:spPr bwMode="auto">
          <a:xfrm>
            <a:off x="381000" y="12700"/>
            <a:ext cx="2209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" name="Arc 19"/>
          <p:cNvSpPr>
            <a:spLocks/>
          </p:cNvSpPr>
          <p:nvPr userDrawn="1"/>
        </p:nvSpPr>
        <p:spPr bwMode="auto">
          <a:xfrm>
            <a:off x="2590800" y="12700"/>
            <a:ext cx="533400" cy="4445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Rectangle 20"/>
          <p:cNvSpPr>
            <a:spLocks noChangeArrowheads="1"/>
          </p:cNvSpPr>
          <p:nvPr userDrawn="1"/>
        </p:nvSpPr>
        <p:spPr bwMode="auto">
          <a:xfrm>
            <a:off x="12700" y="12700"/>
            <a:ext cx="457200" cy="457200"/>
          </a:xfrm>
          <a:prstGeom prst="rect">
            <a:avLst/>
          </a:prstGeom>
          <a:solidFill>
            <a:srgbClr val="F3E8A3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defRPr/>
            </a:pPr>
            <a:endParaRPr lang="en-US" altLang="en-US" smtClean="0"/>
          </a:p>
        </p:txBody>
      </p:sp>
      <p:sp>
        <p:nvSpPr>
          <p:cNvPr id="11276" name="Text Box 21"/>
          <p:cNvSpPr txBox="1">
            <a:spLocks noChangeArrowheads="1"/>
          </p:cNvSpPr>
          <p:nvPr userDrawn="1"/>
        </p:nvSpPr>
        <p:spPr bwMode="auto">
          <a:xfrm>
            <a:off x="8153400" y="6400800"/>
            <a:ext cx="990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000" smtClean="0">
                <a:latin typeface="Arial Unicode MS" pitchFamily="34" charset="-128"/>
                <a:hlinkClick r:id="rId14" action="ppaction://hlinksldjump"/>
              </a:rPr>
              <a:t>Return to TOC</a:t>
            </a:r>
            <a:endParaRPr lang="en-US" sz="1000" smtClean="0">
              <a:latin typeface="Arial Unicode MS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72" r:id="rId1"/>
    <p:sldLayoutId id="2147485573" r:id="rId2"/>
    <p:sldLayoutId id="2147485574" r:id="rId3"/>
    <p:sldLayoutId id="2147485575" r:id="rId4"/>
    <p:sldLayoutId id="2147485576" r:id="rId5"/>
    <p:sldLayoutId id="2147485577" r:id="rId6"/>
    <p:sldLayoutId id="2147485578" r:id="rId7"/>
    <p:sldLayoutId id="2147485579" r:id="rId8"/>
    <p:sldLayoutId id="2147485580" r:id="rId9"/>
    <p:sldLayoutId id="2147485581" r:id="rId10"/>
    <p:sldLayoutId id="2147485582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1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1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10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10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10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1" grpId="0" autoUpdateAnimBg="0"/>
      <p:bldP spid="171012" grpId="0" build="p" autoUpdateAnimBg="0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10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101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10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101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10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101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10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1012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10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10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3"/>
          <p:cNvSpPr>
            <a:spLocks noChangeArrowheads="1"/>
          </p:cNvSpPr>
          <p:nvPr userDrawn="1"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3075" name="Line 14"/>
          <p:cNvSpPr>
            <a:spLocks noChangeShapeType="1"/>
          </p:cNvSpPr>
          <p:nvPr userDrawn="1"/>
        </p:nvSpPr>
        <p:spPr bwMode="auto">
          <a:xfrm>
            <a:off x="381000" y="12700"/>
            <a:ext cx="2209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Arc 15"/>
          <p:cNvSpPr>
            <a:spLocks/>
          </p:cNvSpPr>
          <p:nvPr userDrawn="1"/>
        </p:nvSpPr>
        <p:spPr bwMode="auto">
          <a:xfrm>
            <a:off x="2590800" y="12700"/>
            <a:ext cx="533400" cy="4445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3" name="Rectangle 16"/>
          <p:cNvSpPr>
            <a:spLocks noChangeArrowheads="1"/>
          </p:cNvSpPr>
          <p:nvPr userDrawn="1"/>
        </p:nvSpPr>
        <p:spPr bwMode="auto">
          <a:xfrm>
            <a:off x="12700" y="12700"/>
            <a:ext cx="457200" cy="457200"/>
          </a:xfrm>
          <a:prstGeom prst="rect">
            <a:avLst/>
          </a:prstGeom>
          <a:solidFill>
            <a:srgbClr val="F3E8A3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defRPr/>
            </a:pPr>
            <a:endParaRPr lang="en-US" altLang="en-US" smtClean="0"/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43000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203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202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296" name="Text Box 8"/>
          <p:cNvSpPr txBox="1">
            <a:spLocks noChangeArrowheads="1"/>
          </p:cNvSpPr>
          <p:nvPr userDrawn="1"/>
        </p:nvSpPr>
        <p:spPr bwMode="auto">
          <a:xfrm>
            <a:off x="457200" y="30163"/>
            <a:ext cx="26066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sz="2200" b="1" baseline="0" smtClean="0">
                <a:solidFill>
                  <a:srgbClr val="D6000E"/>
                </a:solidFill>
                <a:latin typeface="Arial" charset="0"/>
              </a:rPr>
              <a:t>Section 5.3</a:t>
            </a:r>
            <a:endParaRPr lang="en-US" sz="2200" b="1" baseline="0" smtClean="0">
              <a:latin typeface="Arial" charset="0"/>
            </a:endParaRPr>
          </a:p>
        </p:txBody>
      </p:sp>
      <p:sp>
        <p:nvSpPr>
          <p:cNvPr id="12297" name="Text Box 9"/>
          <p:cNvSpPr txBox="1">
            <a:spLocks noChangeArrowheads="1"/>
          </p:cNvSpPr>
          <p:nvPr userDrawn="1"/>
        </p:nvSpPr>
        <p:spPr bwMode="auto">
          <a:xfrm>
            <a:off x="457200" y="533400"/>
            <a:ext cx="86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b="1" baseline="0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The Ideal Gas Law</a:t>
            </a:r>
            <a:endParaRPr lang="en-US" b="1" baseline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72042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7313" y="6618288"/>
            <a:ext cx="5867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aseline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7204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6629400"/>
            <a:ext cx="2438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E6877AD-9EED-4FA3-911D-34C9E129CA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2300" name="Text Box 17"/>
          <p:cNvSpPr txBox="1">
            <a:spLocks noChangeArrowheads="1"/>
          </p:cNvSpPr>
          <p:nvPr userDrawn="1"/>
        </p:nvSpPr>
        <p:spPr bwMode="auto">
          <a:xfrm>
            <a:off x="8153400" y="6400800"/>
            <a:ext cx="990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000" smtClean="0">
                <a:latin typeface="Arial Unicode MS" pitchFamily="34" charset="-128"/>
                <a:hlinkClick r:id="rId14" action="ppaction://hlinksldjump"/>
              </a:rPr>
              <a:t>Return to TOC</a:t>
            </a:r>
            <a:endParaRPr lang="en-US" sz="1000" smtClean="0">
              <a:latin typeface="Arial Unicode MS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83" r:id="rId1"/>
    <p:sldLayoutId id="2147485584" r:id="rId2"/>
    <p:sldLayoutId id="2147485585" r:id="rId3"/>
    <p:sldLayoutId id="2147485586" r:id="rId4"/>
    <p:sldLayoutId id="2147485587" r:id="rId5"/>
    <p:sldLayoutId id="2147485588" r:id="rId6"/>
    <p:sldLayoutId id="2147485589" r:id="rId7"/>
    <p:sldLayoutId id="2147485590" r:id="rId8"/>
    <p:sldLayoutId id="2147485591" r:id="rId9"/>
    <p:sldLayoutId id="2147485592" r:id="rId10"/>
    <p:sldLayoutId id="214748559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2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2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2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2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20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20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5" grpId="0" autoUpdateAnimBg="0"/>
      <p:bldP spid="172036" grpId="0" build="p" autoUpdateAnimBg="0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20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203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20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203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20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203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20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203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20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20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7"/>
          <p:cNvSpPr>
            <a:spLocks noChangeArrowheads="1"/>
          </p:cNvSpPr>
          <p:nvPr userDrawn="1"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4099" name="Line 18"/>
          <p:cNvSpPr>
            <a:spLocks noChangeShapeType="1"/>
          </p:cNvSpPr>
          <p:nvPr userDrawn="1"/>
        </p:nvSpPr>
        <p:spPr bwMode="auto">
          <a:xfrm>
            <a:off x="381000" y="12700"/>
            <a:ext cx="2209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Arc 19"/>
          <p:cNvSpPr>
            <a:spLocks/>
          </p:cNvSpPr>
          <p:nvPr userDrawn="1"/>
        </p:nvSpPr>
        <p:spPr bwMode="auto">
          <a:xfrm>
            <a:off x="2590800" y="12700"/>
            <a:ext cx="533400" cy="4445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7" name="Rectangle 20"/>
          <p:cNvSpPr>
            <a:spLocks noChangeArrowheads="1"/>
          </p:cNvSpPr>
          <p:nvPr userDrawn="1"/>
        </p:nvSpPr>
        <p:spPr bwMode="auto">
          <a:xfrm>
            <a:off x="12700" y="12700"/>
            <a:ext cx="457200" cy="457200"/>
          </a:xfrm>
          <a:prstGeom prst="rect">
            <a:avLst/>
          </a:prstGeom>
          <a:solidFill>
            <a:srgbClr val="F3E8A3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defRPr/>
            </a:pPr>
            <a:endParaRPr lang="en-US" altLang="en-US" smtClean="0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43000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202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320" name="Text Box 8"/>
          <p:cNvSpPr txBox="1">
            <a:spLocks noChangeArrowheads="1"/>
          </p:cNvSpPr>
          <p:nvPr userDrawn="1"/>
        </p:nvSpPr>
        <p:spPr bwMode="auto">
          <a:xfrm>
            <a:off x="457200" y="30163"/>
            <a:ext cx="26066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sz="2200" b="1" baseline="0" smtClean="0">
                <a:solidFill>
                  <a:srgbClr val="D6000E"/>
                </a:solidFill>
                <a:latin typeface="Arial" charset="0"/>
              </a:rPr>
              <a:t>Section 5.4</a:t>
            </a:r>
            <a:endParaRPr lang="en-US" sz="2200" b="1" baseline="0" smtClean="0">
              <a:latin typeface="Arial" charset="0"/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 userDrawn="1"/>
        </p:nvSpPr>
        <p:spPr bwMode="auto">
          <a:xfrm>
            <a:off x="457200" y="533400"/>
            <a:ext cx="86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b="1" baseline="0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Gas Stoichiometry</a:t>
            </a:r>
            <a:endParaRPr lang="en-US" b="1" baseline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7306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7313" y="6618288"/>
            <a:ext cx="5867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aseline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7306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6629400"/>
            <a:ext cx="2438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5318DDD-8002-4664-BB25-5BE7D8EF56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324" name="Text Box 25"/>
          <p:cNvSpPr txBox="1">
            <a:spLocks noChangeArrowheads="1"/>
          </p:cNvSpPr>
          <p:nvPr userDrawn="1"/>
        </p:nvSpPr>
        <p:spPr bwMode="auto">
          <a:xfrm>
            <a:off x="8153400" y="6400800"/>
            <a:ext cx="990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000" smtClean="0">
                <a:latin typeface="Arial Unicode MS" pitchFamily="34" charset="-128"/>
                <a:hlinkClick r:id="rId14" action="ppaction://hlinksldjump"/>
              </a:rPr>
              <a:t>Return to TOC</a:t>
            </a:r>
            <a:endParaRPr lang="en-US" sz="1000" smtClean="0">
              <a:latin typeface="Arial Unicode MS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94" r:id="rId1"/>
    <p:sldLayoutId id="2147485595" r:id="rId2"/>
    <p:sldLayoutId id="2147485596" r:id="rId3"/>
    <p:sldLayoutId id="2147485597" r:id="rId4"/>
    <p:sldLayoutId id="2147485598" r:id="rId5"/>
    <p:sldLayoutId id="2147485599" r:id="rId6"/>
    <p:sldLayoutId id="2147485600" r:id="rId7"/>
    <p:sldLayoutId id="2147485601" r:id="rId8"/>
    <p:sldLayoutId id="2147485602" r:id="rId9"/>
    <p:sldLayoutId id="2147485603" r:id="rId10"/>
    <p:sldLayoutId id="2147485604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3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3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3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3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3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autoUpdateAnimBg="0"/>
      <p:bldP spid="173060" grpId="0" build="p" autoUpdateAnimBg="0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30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306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30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306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30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306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30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306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30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306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3"/>
          <p:cNvSpPr>
            <a:spLocks noChangeArrowheads="1"/>
          </p:cNvSpPr>
          <p:nvPr userDrawn="1"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5123" name="Line 14"/>
          <p:cNvSpPr>
            <a:spLocks noChangeShapeType="1"/>
          </p:cNvSpPr>
          <p:nvPr userDrawn="1"/>
        </p:nvSpPr>
        <p:spPr bwMode="auto">
          <a:xfrm>
            <a:off x="381000" y="12700"/>
            <a:ext cx="2209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" name="Arc 15"/>
          <p:cNvSpPr>
            <a:spLocks/>
          </p:cNvSpPr>
          <p:nvPr userDrawn="1"/>
        </p:nvSpPr>
        <p:spPr bwMode="auto">
          <a:xfrm>
            <a:off x="2590800" y="12700"/>
            <a:ext cx="533400" cy="4445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Rectangle 16"/>
          <p:cNvSpPr>
            <a:spLocks noChangeArrowheads="1"/>
          </p:cNvSpPr>
          <p:nvPr userDrawn="1"/>
        </p:nvSpPr>
        <p:spPr bwMode="auto">
          <a:xfrm>
            <a:off x="12700" y="12700"/>
            <a:ext cx="457200" cy="457200"/>
          </a:xfrm>
          <a:prstGeom prst="rect">
            <a:avLst/>
          </a:prstGeom>
          <a:solidFill>
            <a:srgbClr val="F3E8A3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defRPr/>
            </a:pPr>
            <a:endParaRPr lang="en-US" altLang="en-US" smtClean="0"/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43000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408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202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344" name="Text Box 8"/>
          <p:cNvSpPr txBox="1">
            <a:spLocks noChangeArrowheads="1"/>
          </p:cNvSpPr>
          <p:nvPr userDrawn="1"/>
        </p:nvSpPr>
        <p:spPr bwMode="auto">
          <a:xfrm>
            <a:off x="457200" y="30163"/>
            <a:ext cx="26066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sz="2200" b="1" baseline="0" smtClean="0">
                <a:solidFill>
                  <a:srgbClr val="D6000E"/>
                </a:solidFill>
                <a:latin typeface="Arial" charset="0"/>
              </a:rPr>
              <a:t>Section 5.5</a:t>
            </a:r>
            <a:endParaRPr lang="en-US" sz="2200" b="1" baseline="0" smtClean="0">
              <a:latin typeface="Arial" charset="0"/>
            </a:endParaRPr>
          </a:p>
        </p:txBody>
      </p:sp>
      <p:sp>
        <p:nvSpPr>
          <p:cNvPr id="14345" name="Text Box 9"/>
          <p:cNvSpPr txBox="1">
            <a:spLocks noChangeArrowheads="1"/>
          </p:cNvSpPr>
          <p:nvPr userDrawn="1"/>
        </p:nvSpPr>
        <p:spPr bwMode="auto">
          <a:xfrm>
            <a:off x="457200" y="533400"/>
            <a:ext cx="86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b="1" baseline="0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Dalton’s Law of Partial Pressures</a:t>
            </a:r>
            <a:endParaRPr lang="en-US" b="1" baseline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7409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7313" y="6618288"/>
            <a:ext cx="5867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aseline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7409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6629400"/>
            <a:ext cx="2438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A179711-D7F3-4039-9E41-4B7085FF12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348" name="Text Box 18"/>
          <p:cNvSpPr txBox="1">
            <a:spLocks noChangeArrowheads="1"/>
          </p:cNvSpPr>
          <p:nvPr userDrawn="1"/>
        </p:nvSpPr>
        <p:spPr bwMode="auto">
          <a:xfrm>
            <a:off x="8153400" y="6400800"/>
            <a:ext cx="990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000" smtClean="0">
                <a:latin typeface="Arial Unicode MS" pitchFamily="34" charset="-128"/>
                <a:hlinkClick r:id="rId14" action="ppaction://hlinksldjump"/>
              </a:rPr>
              <a:t>Return to TOC</a:t>
            </a:r>
            <a:endParaRPr lang="en-US" sz="1000" smtClean="0">
              <a:latin typeface="Arial Unicode MS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05" r:id="rId1"/>
    <p:sldLayoutId id="2147485606" r:id="rId2"/>
    <p:sldLayoutId id="2147485607" r:id="rId3"/>
    <p:sldLayoutId id="2147485608" r:id="rId4"/>
    <p:sldLayoutId id="2147485609" r:id="rId5"/>
    <p:sldLayoutId id="2147485610" r:id="rId6"/>
    <p:sldLayoutId id="2147485611" r:id="rId7"/>
    <p:sldLayoutId id="2147485612" r:id="rId8"/>
    <p:sldLayoutId id="2147485613" r:id="rId9"/>
    <p:sldLayoutId id="2147485614" r:id="rId10"/>
    <p:sldLayoutId id="214748561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4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4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4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4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4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3" grpId="0" autoUpdateAnimBg="0"/>
      <p:bldP spid="174084" grpId="0" build="p" autoUpdateAnimBg="0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40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408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40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408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40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408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40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408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40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408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3"/>
          <p:cNvSpPr>
            <a:spLocks noChangeArrowheads="1"/>
          </p:cNvSpPr>
          <p:nvPr userDrawn="1"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6147" name="Line 14"/>
          <p:cNvSpPr>
            <a:spLocks noChangeShapeType="1"/>
          </p:cNvSpPr>
          <p:nvPr userDrawn="1"/>
        </p:nvSpPr>
        <p:spPr bwMode="auto">
          <a:xfrm>
            <a:off x="381000" y="12700"/>
            <a:ext cx="2209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8" name="Arc 15"/>
          <p:cNvSpPr>
            <a:spLocks/>
          </p:cNvSpPr>
          <p:nvPr userDrawn="1"/>
        </p:nvSpPr>
        <p:spPr bwMode="auto">
          <a:xfrm>
            <a:off x="2590800" y="12700"/>
            <a:ext cx="533400" cy="4445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Rectangle 16"/>
          <p:cNvSpPr>
            <a:spLocks noChangeArrowheads="1"/>
          </p:cNvSpPr>
          <p:nvPr userDrawn="1"/>
        </p:nvSpPr>
        <p:spPr bwMode="auto">
          <a:xfrm>
            <a:off x="12700" y="12700"/>
            <a:ext cx="457200" cy="457200"/>
          </a:xfrm>
          <a:prstGeom prst="rect">
            <a:avLst/>
          </a:prstGeom>
          <a:solidFill>
            <a:srgbClr val="F3E8A3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defRPr/>
            </a:pPr>
            <a:endParaRPr lang="en-US" altLang="en-US" smtClean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43000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202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5368" name="Text Box 8"/>
          <p:cNvSpPr txBox="1">
            <a:spLocks noChangeArrowheads="1"/>
          </p:cNvSpPr>
          <p:nvPr userDrawn="1"/>
        </p:nvSpPr>
        <p:spPr bwMode="auto">
          <a:xfrm>
            <a:off x="457200" y="30163"/>
            <a:ext cx="26066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sz="2200" b="1" baseline="0" smtClean="0">
                <a:solidFill>
                  <a:srgbClr val="D6000E"/>
                </a:solidFill>
                <a:latin typeface="Arial" charset="0"/>
              </a:rPr>
              <a:t>Section 5.6</a:t>
            </a:r>
            <a:endParaRPr lang="en-US" sz="2200" b="1" baseline="0" smtClean="0">
              <a:latin typeface="Arial" charset="0"/>
            </a:endParaRPr>
          </a:p>
        </p:txBody>
      </p:sp>
      <p:sp>
        <p:nvSpPr>
          <p:cNvPr id="15369" name="Text Box 9"/>
          <p:cNvSpPr txBox="1">
            <a:spLocks noChangeArrowheads="1"/>
          </p:cNvSpPr>
          <p:nvPr userDrawn="1"/>
        </p:nvSpPr>
        <p:spPr bwMode="auto">
          <a:xfrm>
            <a:off x="457200" y="533400"/>
            <a:ext cx="86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b="1" baseline="0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The Kinetic Molecular Theory of Gases</a:t>
            </a:r>
            <a:endParaRPr lang="en-US" b="1" baseline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7511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7313" y="6618288"/>
            <a:ext cx="5867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aseline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7511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6629400"/>
            <a:ext cx="2438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02A1B93-97CA-4C07-91C6-2422DFB535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372" name="Text Box 17"/>
          <p:cNvSpPr txBox="1">
            <a:spLocks noChangeArrowheads="1"/>
          </p:cNvSpPr>
          <p:nvPr userDrawn="1"/>
        </p:nvSpPr>
        <p:spPr bwMode="auto">
          <a:xfrm>
            <a:off x="8153400" y="6400800"/>
            <a:ext cx="990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000" smtClean="0">
                <a:latin typeface="Arial Unicode MS" pitchFamily="34" charset="-128"/>
                <a:hlinkClick r:id="rId14" action="ppaction://hlinksldjump"/>
              </a:rPr>
              <a:t>Return to TOC</a:t>
            </a:r>
            <a:endParaRPr lang="en-US" sz="1000" smtClean="0">
              <a:latin typeface="Arial Unicode MS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16" r:id="rId1"/>
    <p:sldLayoutId id="2147485617" r:id="rId2"/>
    <p:sldLayoutId id="2147485618" r:id="rId3"/>
    <p:sldLayoutId id="2147485619" r:id="rId4"/>
    <p:sldLayoutId id="2147485620" r:id="rId5"/>
    <p:sldLayoutId id="2147485621" r:id="rId6"/>
    <p:sldLayoutId id="2147485622" r:id="rId7"/>
    <p:sldLayoutId id="2147485623" r:id="rId8"/>
    <p:sldLayoutId id="2147485624" r:id="rId9"/>
    <p:sldLayoutId id="2147485625" r:id="rId10"/>
    <p:sldLayoutId id="2147485626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5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5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5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5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5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autoUpdateAnimBg="0"/>
      <p:bldP spid="175108" grpId="0" build="p" autoUpdateAnimBg="0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510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510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510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510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510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510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510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510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510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510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3"/>
          <p:cNvSpPr>
            <a:spLocks noChangeArrowheads="1"/>
          </p:cNvSpPr>
          <p:nvPr userDrawn="1"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7171" name="Line 14"/>
          <p:cNvSpPr>
            <a:spLocks noChangeShapeType="1"/>
          </p:cNvSpPr>
          <p:nvPr userDrawn="1"/>
        </p:nvSpPr>
        <p:spPr bwMode="auto">
          <a:xfrm>
            <a:off x="381000" y="12700"/>
            <a:ext cx="2209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2" name="Arc 15"/>
          <p:cNvSpPr>
            <a:spLocks/>
          </p:cNvSpPr>
          <p:nvPr userDrawn="1"/>
        </p:nvSpPr>
        <p:spPr bwMode="auto">
          <a:xfrm>
            <a:off x="2590800" y="12700"/>
            <a:ext cx="533400" cy="4445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Rectangle 16"/>
          <p:cNvSpPr>
            <a:spLocks noChangeArrowheads="1"/>
          </p:cNvSpPr>
          <p:nvPr userDrawn="1"/>
        </p:nvSpPr>
        <p:spPr bwMode="auto">
          <a:xfrm>
            <a:off x="12700" y="12700"/>
            <a:ext cx="457200" cy="457200"/>
          </a:xfrm>
          <a:prstGeom prst="rect">
            <a:avLst/>
          </a:prstGeom>
          <a:solidFill>
            <a:srgbClr val="F3E8A3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defRPr/>
            </a:pPr>
            <a:endParaRPr lang="en-US" altLang="en-US" smtClean="0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43000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61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202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392" name="Text Box 8"/>
          <p:cNvSpPr txBox="1">
            <a:spLocks noChangeArrowheads="1"/>
          </p:cNvSpPr>
          <p:nvPr userDrawn="1"/>
        </p:nvSpPr>
        <p:spPr bwMode="auto">
          <a:xfrm>
            <a:off x="457200" y="30163"/>
            <a:ext cx="26066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sz="2200" b="1" baseline="0" smtClean="0">
                <a:solidFill>
                  <a:srgbClr val="D6000E"/>
                </a:solidFill>
                <a:latin typeface="Arial" charset="0"/>
              </a:rPr>
              <a:t>Section 5.7</a:t>
            </a:r>
            <a:endParaRPr lang="en-US" sz="2200" b="1" baseline="0" smtClean="0">
              <a:latin typeface="Arial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 userDrawn="1"/>
        </p:nvSpPr>
        <p:spPr bwMode="auto">
          <a:xfrm>
            <a:off x="457200" y="533400"/>
            <a:ext cx="86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b="1" baseline="0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Effusion and Diffusion</a:t>
            </a:r>
            <a:endParaRPr lang="en-US" b="1" baseline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761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7313" y="6618288"/>
            <a:ext cx="5867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aseline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761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6629400"/>
            <a:ext cx="2438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F8B821-A2DF-48FC-ADD9-BAE1E70CA8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6396" name="Text Box 17"/>
          <p:cNvSpPr txBox="1">
            <a:spLocks noChangeArrowheads="1"/>
          </p:cNvSpPr>
          <p:nvPr userDrawn="1"/>
        </p:nvSpPr>
        <p:spPr bwMode="auto">
          <a:xfrm>
            <a:off x="8153400" y="6400800"/>
            <a:ext cx="990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000" smtClean="0">
                <a:latin typeface="Arial Unicode MS" pitchFamily="34" charset="-128"/>
                <a:hlinkClick r:id="rId14" action="ppaction://hlinksldjump"/>
              </a:rPr>
              <a:t>Return to TOC</a:t>
            </a:r>
            <a:endParaRPr lang="en-US" sz="1000" smtClean="0">
              <a:latin typeface="Arial Unicode MS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27" r:id="rId1"/>
    <p:sldLayoutId id="2147485628" r:id="rId2"/>
    <p:sldLayoutId id="2147485629" r:id="rId3"/>
    <p:sldLayoutId id="2147485630" r:id="rId4"/>
    <p:sldLayoutId id="2147485631" r:id="rId5"/>
    <p:sldLayoutId id="2147485632" r:id="rId6"/>
    <p:sldLayoutId id="2147485633" r:id="rId7"/>
    <p:sldLayoutId id="2147485634" r:id="rId8"/>
    <p:sldLayoutId id="2147485635" r:id="rId9"/>
    <p:sldLayoutId id="2147485636" r:id="rId10"/>
    <p:sldLayoutId id="214748563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6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6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6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6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6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6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1" grpId="0" autoUpdateAnimBg="0"/>
      <p:bldP spid="176132" grpId="0" build="p" autoUpdateAnimBg="0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6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613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6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613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6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613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6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6132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6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613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3"/>
          <p:cNvSpPr>
            <a:spLocks noChangeArrowheads="1"/>
          </p:cNvSpPr>
          <p:nvPr userDrawn="1"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8195" name="Line 14"/>
          <p:cNvSpPr>
            <a:spLocks noChangeShapeType="1"/>
          </p:cNvSpPr>
          <p:nvPr userDrawn="1"/>
        </p:nvSpPr>
        <p:spPr bwMode="auto">
          <a:xfrm>
            <a:off x="381000" y="12700"/>
            <a:ext cx="2209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Arc 15"/>
          <p:cNvSpPr>
            <a:spLocks/>
          </p:cNvSpPr>
          <p:nvPr userDrawn="1"/>
        </p:nvSpPr>
        <p:spPr bwMode="auto">
          <a:xfrm>
            <a:off x="2590800" y="12700"/>
            <a:ext cx="533400" cy="4445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3" name="Rectangle 16"/>
          <p:cNvSpPr>
            <a:spLocks noChangeArrowheads="1"/>
          </p:cNvSpPr>
          <p:nvPr userDrawn="1"/>
        </p:nvSpPr>
        <p:spPr bwMode="auto">
          <a:xfrm>
            <a:off x="12700" y="12700"/>
            <a:ext cx="457200" cy="457200"/>
          </a:xfrm>
          <a:prstGeom prst="rect">
            <a:avLst/>
          </a:prstGeom>
          <a:solidFill>
            <a:srgbClr val="F3E8A3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defRPr/>
            </a:pPr>
            <a:endParaRPr lang="en-US" altLang="en-US" smtClean="0"/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43000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715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202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7416" name="Text Box 8"/>
          <p:cNvSpPr txBox="1">
            <a:spLocks noChangeArrowheads="1"/>
          </p:cNvSpPr>
          <p:nvPr userDrawn="1"/>
        </p:nvSpPr>
        <p:spPr bwMode="auto">
          <a:xfrm>
            <a:off x="457200" y="30163"/>
            <a:ext cx="26066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sz="2200" b="1" baseline="0" smtClean="0">
                <a:solidFill>
                  <a:srgbClr val="D6000E"/>
                </a:solidFill>
                <a:latin typeface="Arial" charset="0"/>
              </a:rPr>
              <a:t>Section 5.8</a:t>
            </a:r>
            <a:endParaRPr lang="en-US" sz="2200" b="1" baseline="0" smtClean="0">
              <a:latin typeface="Arial" charset="0"/>
            </a:endParaRPr>
          </a:p>
        </p:txBody>
      </p:sp>
      <p:sp>
        <p:nvSpPr>
          <p:cNvPr id="17417" name="Text Box 9"/>
          <p:cNvSpPr txBox="1">
            <a:spLocks noChangeArrowheads="1"/>
          </p:cNvSpPr>
          <p:nvPr userDrawn="1"/>
        </p:nvSpPr>
        <p:spPr bwMode="auto">
          <a:xfrm>
            <a:off x="457200" y="533400"/>
            <a:ext cx="86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b="1" baseline="0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Real Gases</a:t>
            </a:r>
            <a:endParaRPr lang="en-US" b="1" baseline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77162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7313" y="6618288"/>
            <a:ext cx="5867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aseline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7716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6629400"/>
            <a:ext cx="2438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1AF411C-CCAA-4407-866D-CDDBE6F644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7420" name="Text Box 17"/>
          <p:cNvSpPr txBox="1">
            <a:spLocks noChangeArrowheads="1"/>
          </p:cNvSpPr>
          <p:nvPr userDrawn="1"/>
        </p:nvSpPr>
        <p:spPr bwMode="auto">
          <a:xfrm>
            <a:off x="8153400" y="6400800"/>
            <a:ext cx="990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000" smtClean="0">
                <a:latin typeface="Arial Unicode MS" pitchFamily="34" charset="-128"/>
                <a:hlinkClick r:id="rId14" action="ppaction://hlinksldjump"/>
              </a:rPr>
              <a:t>Return to TOC</a:t>
            </a:r>
            <a:endParaRPr lang="en-US" sz="1000" smtClean="0">
              <a:latin typeface="Arial Unicode MS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38" r:id="rId1"/>
    <p:sldLayoutId id="2147485639" r:id="rId2"/>
    <p:sldLayoutId id="2147485640" r:id="rId3"/>
    <p:sldLayoutId id="2147485641" r:id="rId4"/>
    <p:sldLayoutId id="2147485642" r:id="rId5"/>
    <p:sldLayoutId id="2147485643" r:id="rId6"/>
    <p:sldLayoutId id="2147485644" r:id="rId7"/>
    <p:sldLayoutId id="2147485645" r:id="rId8"/>
    <p:sldLayoutId id="2147485646" r:id="rId9"/>
    <p:sldLayoutId id="2147485647" r:id="rId10"/>
    <p:sldLayoutId id="2147485648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7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7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7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7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7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7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5" grpId="0" autoUpdateAnimBg="0"/>
      <p:bldP spid="177156" grpId="0" build="p" autoUpdateAnimBg="0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7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715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7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715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7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715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7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715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7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715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3"/>
          <p:cNvSpPr>
            <a:spLocks noChangeArrowheads="1"/>
          </p:cNvSpPr>
          <p:nvPr userDrawn="1"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9219" name="Line 14"/>
          <p:cNvSpPr>
            <a:spLocks noChangeShapeType="1"/>
          </p:cNvSpPr>
          <p:nvPr userDrawn="1"/>
        </p:nvSpPr>
        <p:spPr bwMode="auto">
          <a:xfrm>
            <a:off x="381000" y="12700"/>
            <a:ext cx="2209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0" name="Arc 15"/>
          <p:cNvSpPr>
            <a:spLocks/>
          </p:cNvSpPr>
          <p:nvPr userDrawn="1"/>
        </p:nvSpPr>
        <p:spPr bwMode="auto">
          <a:xfrm>
            <a:off x="2590800" y="12700"/>
            <a:ext cx="533400" cy="4445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Rectangle 16"/>
          <p:cNvSpPr>
            <a:spLocks noChangeArrowheads="1"/>
          </p:cNvSpPr>
          <p:nvPr userDrawn="1"/>
        </p:nvSpPr>
        <p:spPr bwMode="auto">
          <a:xfrm>
            <a:off x="12700" y="12700"/>
            <a:ext cx="457200" cy="457200"/>
          </a:xfrm>
          <a:prstGeom prst="rect">
            <a:avLst/>
          </a:prstGeom>
          <a:solidFill>
            <a:srgbClr val="F3E8A3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defRPr/>
            </a:pPr>
            <a:endParaRPr lang="en-US" altLang="en-US" smtClean="0"/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43000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818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202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8440" name="Text Box 8"/>
          <p:cNvSpPr txBox="1">
            <a:spLocks noChangeArrowheads="1"/>
          </p:cNvSpPr>
          <p:nvPr userDrawn="1"/>
        </p:nvSpPr>
        <p:spPr bwMode="auto">
          <a:xfrm>
            <a:off x="457200" y="30163"/>
            <a:ext cx="26066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sz="2200" b="1" baseline="0" smtClean="0">
                <a:solidFill>
                  <a:srgbClr val="D6000E"/>
                </a:solidFill>
                <a:latin typeface="Arial" charset="0"/>
              </a:rPr>
              <a:t>Section 5.9</a:t>
            </a:r>
            <a:endParaRPr lang="en-US" sz="2200" b="1" baseline="0" smtClean="0">
              <a:latin typeface="Arial" charset="0"/>
            </a:endParaRPr>
          </a:p>
        </p:txBody>
      </p:sp>
      <p:sp>
        <p:nvSpPr>
          <p:cNvPr id="18441" name="Text Box 9"/>
          <p:cNvSpPr txBox="1">
            <a:spLocks noChangeArrowheads="1"/>
          </p:cNvSpPr>
          <p:nvPr userDrawn="1"/>
        </p:nvSpPr>
        <p:spPr bwMode="auto">
          <a:xfrm>
            <a:off x="457200" y="533400"/>
            <a:ext cx="86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b="1" baseline="0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Characteristics of Several Real Gases</a:t>
            </a:r>
            <a:endParaRPr lang="en-US" b="1" baseline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7818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7313" y="6618288"/>
            <a:ext cx="5867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aseline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7818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6629400"/>
            <a:ext cx="2438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8521BE9-DE32-433B-84EC-64EBFD20C0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444" name="Text Box 17"/>
          <p:cNvSpPr txBox="1">
            <a:spLocks noChangeArrowheads="1"/>
          </p:cNvSpPr>
          <p:nvPr userDrawn="1"/>
        </p:nvSpPr>
        <p:spPr bwMode="auto">
          <a:xfrm>
            <a:off x="8153400" y="6400800"/>
            <a:ext cx="990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000" smtClean="0">
                <a:latin typeface="Arial Unicode MS" pitchFamily="34" charset="-128"/>
                <a:hlinkClick r:id="rId14" action="ppaction://hlinksldjump"/>
              </a:rPr>
              <a:t>Return to TOC</a:t>
            </a:r>
            <a:endParaRPr lang="en-US" sz="1000" smtClean="0">
              <a:latin typeface="Arial Unicode MS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49" r:id="rId1"/>
    <p:sldLayoutId id="2147485650" r:id="rId2"/>
    <p:sldLayoutId id="2147485651" r:id="rId3"/>
    <p:sldLayoutId id="2147485652" r:id="rId4"/>
    <p:sldLayoutId id="2147485653" r:id="rId5"/>
    <p:sldLayoutId id="2147485654" r:id="rId6"/>
    <p:sldLayoutId id="2147485655" r:id="rId7"/>
    <p:sldLayoutId id="2147485656" r:id="rId8"/>
    <p:sldLayoutId id="2147485657" r:id="rId9"/>
    <p:sldLayoutId id="2147485658" r:id="rId10"/>
    <p:sldLayoutId id="2147485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8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8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8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8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8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8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9" grpId="0" autoUpdateAnimBg="0"/>
      <p:bldP spid="178180" grpId="0" build="p" autoUpdateAnimBg="0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81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818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81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818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81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818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81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818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81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818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7C287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.wmf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1.wmf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1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slide" Target="slide8.xml"/><Relationship Id="rId7" Type="http://schemas.openxmlformats.org/officeDocument/2006/relationships/slide" Target="slide3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12.xml"/><Relationship Id="rId6" Type="http://schemas.openxmlformats.org/officeDocument/2006/relationships/slide" Target="slide24.xml"/><Relationship Id="rId11" Type="http://schemas.openxmlformats.org/officeDocument/2006/relationships/slide" Target="slide51.xml"/><Relationship Id="rId5" Type="http://schemas.openxmlformats.org/officeDocument/2006/relationships/slide" Target="slide21.xml"/><Relationship Id="rId10" Type="http://schemas.openxmlformats.org/officeDocument/2006/relationships/slide" Target="slide50.xml"/><Relationship Id="rId4" Type="http://schemas.openxmlformats.org/officeDocument/2006/relationships/slide" Target="slide18.xml"/><Relationship Id="rId9" Type="http://schemas.openxmlformats.org/officeDocument/2006/relationships/slide" Target="slide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5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0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2.jpeg"/><Relationship Id="rId5" Type="http://schemas.openxmlformats.org/officeDocument/2006/relationships/image" Target="../media/image21.wmf"/><Relationship Id="rId4" Type="http://schemas.openxmlformats.org/officeDocument/2006/relationships/oleObject" Target="../embeddings/oleObject7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8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65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0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2.wmf"/><Relationship Id="rId4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33.wmf"/><Relationship Id="rId4" Type="http://schemas.openxmlformats.org/officeDocument/2006/relationships/notesSlide" Target="../notesSlides/notesSlide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4.wmf"/><Relationship Id="rId4" Type="http://schemas.openxmlformats.org/officeDocument/2006/relationships/notesSlide" Target="../notesSlides/notesSlide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control" Target="../activeX/activeX6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35.wmf"/><Relationship Id="rId4" Type="http://schemas.openxmlformats.org/officeDocument/2006/relationships/notesSlide" Target="../notesSlides/notesSlide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36.wmf"/><Relationship Id="rId4" Type="http://schemas.openxmlformats.org/officeDocument/2006/relationships/notesSlide" Target="../notesSlides/notesSlide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7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8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11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control" Target="../activeX/activeX8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40.wmf"/><Relationship Id="rId4" Type="http://schemas.openxmlformats.org/officeDocument/2006/relationships/notesSlide" Target="../notesSlides/notesSlide3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control" Target="../activeX/activeX9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41.wmf"/><Relationship Id="rId4" Type="http://schemas.openxmlformats.org/officeDocument/2006/relationships/notesSlide" Target="../notesSlides/notesSlide3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12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1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45.wmf"/><Relationship Id="rId4" Type="http://schemas.openxmlformats.org/officeDocument/2006/relationships/oleObject" Target="../embeddings/oleObject14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49.w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Chapter 5</a:t>
            </a:r>
          </a:p>
        </p:txBody>
      </p:sp>
      <p:sp>
        <p:nvSpPr>
          <p:cNvPr id="5837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0" y="3352800"/>
            <a:ext cx="3074988" cy="457200"/>
          </a:xfrm>
        </p:spPr>
        <p:txBody>
          <a:bodyPr/>
          <a:lstStyle/>
          <a:p>
            <a:pPr eaLnBrk="1" hangingPunct="1"/>
            <a:r>
              <a:rPr lang="en-US" altLang="en-US" smtClean="0"/>
              <a:t>Gases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Copyright © Cengage Learning. All rights reserved</a:t>
            </a:r>
          </a:p>
        </p:txBody>
      </p:sp>
      <p:sp>
        <p:nvSpPr>
          <p:cNvPr id="7373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C5E4DCFA-352C-4244-AD80-F8D699B7967C}" type="slidenum">
              <a:rPr lang="en-US" altLang="en-US" sz="1000" baseline="0">
                <a:latin typeface="Arial" panose="020B0604020202020204" pitchFamily="34" charset="0"/>
              </a:rPr>
              <a:pPr/>
              <a:t>10</a:t>
            </a:fld>
            <a:endParaRPr lang="en-US" altLang="en-US" sz="1000" baseline="0">
              <a:latin typeface="Arial" panose="020B0604020202020204" pitchFamily="34" charset="0"/>
            </a:endParaRPr>
          </a:p>
        </p:txBody>
      </p:sp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Boyle’s Law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73735" name="ShockwaveFlash1" r:id="rId2" imgW="4724280" imgH="4267080"/>
        </mc:Choice>
        <mc:Fallback>
          <p:control name="ShockwaveFlash1" r:id="rId2" imgW="4724280" imgH="4267080">
            <p:pic>
              <p:nvPicPr>
                <p:cNvPr id="73733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2286000" y="1981200"/>
                  <a:ext cx="4724400" cy="426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7577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952EBD-63D3-481B-8193-D2E40D24AFED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000"/>
          </a:p>
        </p:txBody>
      </p:sp>
      <p:sp>
        <p:nvSpPr>
          <p:cNvPr id="1986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7543800" cy="2484438"/>
          </a:xfrm>
        </p:spPr>
        <p:txBody>
          <a:bodyPr/>
          <a:lstStyle/>
          <a:p>
            <a:pPr marL="533400" indent="-533400" eaLnBrk="1" hangingPunct="1"/>
            <a:r>
              <a:rPr lang="en-US" altLang="en-US" sz="2800" smtClean="0"/>
              <a:t>Volume and Temperature (in Kelvin) are directly related (constant </a:t>
            </a:r>
            <a:r>
              <a:rPr lang="en-US" altLang="en-US" sz="2800" i="1" smtClean="0"/>
              <a:t>P</a:t>
            </a:r>
            <a:r>
              <a:rPr lang="en-US" altLang="en-US" sz="2800" smtClean="0"/>
              <a:t> and </a:t>
            </a:r>
            <a:r>
              <a:rPr lang="en-US" altLang="en-US" sz="2800" i="1" smtClean="0"/>
              <a:t>n</a:t>
            </a:r>
            <a:r>
              <a:rPr lang="en-US" altLang="en-US" sz="2800" smtClean="0"/>
              <a:t>).</a:t>
            </a:r>
          </a:p>
          <a:p>
            <a:pPr marL="533400" indent="-533400" eaLnBrk="1" hangingPunct="1"/>
            <a:r>
              <a:rPr lang="en-US" altLang="en-US" sz="2800" i="1" smtClean="0"/>
              <a:t>V=bT </a:t>
            </a:r>
            <a:r>
              <a:rPr lang="en-US" altLang="en-US" sz="2800" smtClean="0"/>
              <a:t>(</a:t>
            </a:r>
            <a:r>
              <a:rPr lang="en-US" altLang="en-US" sz="2800" i="1" smtClean="0"/>
              <a:t>b</a:t>
            </a:r>
            <a:r>
              <a:rPr lang="en-US" altLang="en-US" sz="2800" smtClean="0"/>
              <a:t> is a proportionality constant)</a:t>
            </a:r>
          </a:p>
          <a:p>
            <a:pPr marL="533400" indent="-533400" eaLnBrk="1" hangingPunct="1"/>
            <a:r>
              <a:rPr lang="en-US" altLang="en-US" sz="2800" smtClean="0"/>
              <a:t>K = </a:t>
            </a:r>
            <a:r>
              <a:rPr lang="en-US" altLang="en-US" sz="2800" smtClean="0">
                <a:cs typeface="Arial" panose="020B0604020202020204" pitchFamily="34" charset="0"/>
              </a:rPr>
              <a:t>°C + 273</a:t>
            </a:r>
          </a:p>
          <a:p>
            <a:pPr marL="533400" indent="-533400" eaLnBrk="1" hangingPunct="1"/>
            <a:r>
              <a:rPr lang="en-US" altLang="en-US" sz="2800" smtClean="0">
                <a:cs typeface="Arial" panose="020B0604020202020204" pitchFamily="34" charset="0"/>
              </a:rPr>
              <a:t>0 K is called absolute zero.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Charles’s Law</a:t>
            </a:r>
          </a:p>
        </p:txBody>
      </p:sp>
      <p:graphicFrame>
        <p:nvGraphicFramePr>
          <p:cNvPr id="198660" name="Object 4"/>
          <p:cNvGraphicFramePr>
            <a:graphicFrameLocks noChangeAspect="1"/>
          </p:cNvGraphicFramePr>
          <p:nvPr/>
        </p:nvGraphicFramePr>
        <p:xfrm>
          <a:off x="3886200" y="4648200"/>
          <a:ext cx="1228725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4" name="Equation" r:id="rId4" imgW="1231900" imgH="825500" progId="Equation.BREE4">
                  <p:embed/>
                </p:oleObj>
              </mc:Choice>
              <mc:Fallback>
                <p:oleObj name="Equation" r:id="rId4" imgW="1231900" imgH="825500" progId="Equation.BREE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4648200"/>
                        <a:ext cx="1228725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8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8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8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8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8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58" grpId="0" build="p" autoUpdateAnimBg="0"/>
      <p:bldP spid="198659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7782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9775A2F-FD7B-482C-A18F-5343125C1B51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000"/>
          </a:p>
        </p:txBody>
      </p:sp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Charles’s Law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77831" name="ShockwaveFlash1" r:id="rId2" imgW="5638680" imgH="4419720"/>
        </mc:Choice>
        <mc:Fallback>
          <p:control name="ShockwaveFlash1" r:id="rId2" imgW="5638680" imgH="4419720">
            <p:pic>
              <p:nvPicPr>
                <p:cNvPr id="77829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1752600" y="1981200"/>
                  <a:ext cx="5638800" cy="4419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0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6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pPr eaLnBrk="1" hangingPunct="1">
              <a:defRPr/>
            </a:pPr>
            <a:r>
              <a:rPr lang="en-US" altLang="en-US" sz="60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Gay-Lussac’s Law</a:t>
            </a:r>
            <a:endParaRPr lang="en-US" altLang="en-US" sz="600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4419600" cy="5181600"/>
          </a:xfrm>
          <a:solidFill>
            <a:schemeClr val="accent2">
              <a:alpha val="33000"/>
            </a:schemeClr>
          </a:solidFill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360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If n and V are constant, </a:t>
            </a:r>
            <a:br>
              <a:rPr lang="en-US" altLang="en-US" sz="360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altLang="en-US" sz="360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then P </a:t>
            </a:r>
            <a:r>
              <a:rPr lang="el-GR" altLang="en-US" sz="3600" smtClean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α</a:t>
            </a:r>
            <a:r>
              <a:rPr lang="en-US" altLang="en-US" sz="3600" smtClean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T</a:t>
            </a:r>
            <a:endParaRPr lang="en-US" altLang="en-US" sz="360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360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 and T are directly proportional.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360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</a:t>
            </a:r>
            <a:r>
              <a:rPr lang="en-US" altLang="en-US" sz="3600" baseline="-2500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1</a:t>
            </a:r>
            <a:r>
              <a:rPr lang="en-US" altLang="en-US" sz="360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P</a:t>
            </a:r>
            <a:r>
              <a:rPr lang="en-US" altLang="en-US" sz="3600" baseline="-2500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2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3600" baseline="-2500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=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360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</a:t>
            </a:r>
            <a:r>
              <a:rPr lang="en-US" altLang="en-US" sz="3600" baseline="-2500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1</a:t>
            </a:r>
            <a:r>
              <a:rPr lang="en-US" altLang="en-US" sz="360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T</a:t>
            </a:r>
            <a:r>
              <a:rPr lang="en-US" altLang="en-US" sz="3600" baseline="-2500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2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el-GR" altLang="en-US" smtClean="0"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If one temperature goes up, the pressure goes up!</a:t>
            </a:r>
          </a:p>
        </p:txBody>
      </p:sp>
      <p:pic>
        <p:nvPicPr>
          <p:cNvPr id="7987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962400"/>
            <a:ext cx="1016000" cy="16192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Line 5"/>
          <p:cNvSpPr>
            <a:spLocks noChangeShapeType="1"/>
          </p:cNvSpPr>
          <p:nvPr/>
        </p:nvSpPr>
        <p:spPr bwMode="auto">
          <a:xfrm>
            <a:off x="304800" y="4495800"/>
            <a:ext cx="533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8" name="Line 6"/>
          <p:cNvSpPr>
            <a:spLocks noChangeShapeType="1"/>
          </p:cNvSpPr>
          <p:nvPr/>
        </p:nvSpPr>
        <p:spPr bwMode="auto">
          <a:xfrm>
            <a:off x="1600200" y="4495800"/>
            <a:ext cx="685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9879" name="Picture 7" descr="gaylussac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5338" y="1676400"/>
            <a:ext cx="3001962" cy="3581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5476875" y="4572000"/>
            <a:ext cx="3667125" cy="8191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baseline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Joseph Louis Gay-Lussac (1778-1850)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162800" cy="1143000"/>
          </a:xfrm>
          <a:solidFill>
            <a:schemeClr val="accent2">
              <a:alpha val="59999"/>
            </a:schemeClr>
          </a:solidFill>
        </p:spPr>
        <p:txBody>
          <a:bodyPr/>
          <a:lstStyle/>
          <a:p>
            <a:pPr eaLnBrk="1" hangingPunct="1"/>
            <a:r>
              <a:rPr lang="en-US" altLang="en-US" sz="5400" smtClean="0">
                <a:solidFill>
                  <a:srgbClr val="FF0000"/>
                </a:solidFill>
                <a:latin typeface="Comic Sans MS" panose="030F0702030302020204" pitchFamily="66" charset="0"/>
              </a:rPr>
              <a:t>Combined Gas Law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524000"/>
            <a:ext cx="6400800" cy="4114800"/>
          </a:xfrm>
          <a:solidFill>
            <a:schemeClr val="accent2">
              <a:alpha val="30196"/>
            </a:schemeClr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mtClean="0"/>
              <a:t>The good news is that you don’t have to remember all three gas laws!  Since they are all related to each other, we can combine them into a single equation.  BE SURE YOU KNOW THIS EQUATION!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mtClean="0"/>
              <a:t>		P</a:t>
            </a:r>
            <a:r>
              <a:rPr lang="en-US" altLang="en-US" baseline="-25000" smtClean="0"/>
              <a:t>1</a:t>
            </a:r>
            <a:r>
              <a:rPr lang="en-US" altLang="en-US" smtClean="0"/>
              <a:t> V</a:t>
            </a:r>
            <a:r>
              <a:rPr lang="en-US" altLang="en-US" baseline="-25000" smtClean="0"/>
              <a:t>1</a:t>
            </a:r>
            <a:r>
              <a:rPr lang="en-US" altLang="en-US" smtClean="0"/>
              <a:t>            P</a:t>
            </a:r>
            <a:r>
              <a:rPr lang="en-US" altLang="en-US" baseline="-25000" smtClean="0"/>
              <a:t>2</a:t>
            </a:r>
            <a:r>
              <a:rPr lang="en-US" altLang="en-US" smtClean="0"/>
              <a:t> V</a:t>
            </a:r>
            <a:r>
              <a:rPr lang="en-US" altLang="en-US" baseline="-25000" smtClean="0"/>
              <a:t>2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mtClean="0"/>
              <a:t>                        =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mtClean="0"/>
              <a:t>             T</a:t>
            </a:r>
            <a:r>
              <a:rPr lang="en-US" altLang="en-US" baseline="-25000" smtClean="0"/>
              <a:t>1</a:t>
            </a:r>
            <a:r>
              <a:rPr lang="en-US" altLang="en-US" smtClean="0"/>
              <a:t>                T</a:t>
            </a:r>
            <a:r>
              <a:rPr lang="en-US" altLang="en-US" baseline="-25000" smtClean="0"/>
              <a:t>2</a:t>
            </a:r>
          </a:p>
        </p:txBody>
      </p:sp>
      <p:sp>
        <p:nvSpPr>
          <p:cNvPr id="80900" name="Line 4"/>
          <p:cNvSpPr>
            <a:spLocks noChangeShapeType="1"/>
          </p:cNvSpPr>
          <p:nvPr/>
        </p:nvSpPr>
        <p:spPr bwMode="auto">
          <a:xfrm>
            <a:off x="1066800" y="4648200"/>
            <a:ext cx="12192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1" name="Line 5"/>
          <p:cNvSpPr>
            <a:spLocks noChangeShapeType="1"/>
          </p:cNvSpPr>
          <p:nvPr/>
        </p:nvSpPr>
        <p:spPr bwMode="auto">
          <a:xfrm>
            <a:off x="3124200" y="4648200"/>
            <a:ext cx="1295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4278" name="Picture 6" descr="r2d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3884613"/>
            <a:ext cx="3505200" cy="2973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304800" y="5943600"/>
            <a:ext cx="5257800" cy="4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baseline="0">
                <a:solidFill>
                  <a:srgbClr val="FF0000"/>
                </a:solidFill>
                <a:latin typeface="Comic Sans MS" panose="030F0702030302020204" pitchFamily="66" charset="0"/>
              </a:rPr>
              <a:t>No, it’s not related to R2D2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2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8192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A35D29-9FC2-416A-BC08-B49346C64B6C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000"/>
          </a:p>
        </p:txBody>
      </p:sp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143000"/>
            <a:ext cx="7315200" cy="533400"/>
          </a:xfrm>
        </p:spPr>
        <p:txBody>
          <a:bodyPr/>
          <a:lstStyle/>
          <a:p>
            <a:pPr eaLnBrk="1" hangingPunct="1"/>
            <a:r>
              <a:rPr lang="en-US" altLang="en-US" smtClean="0"/>
              <a:t>Exercise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133600"/>
            <a:ext cx="8001000" cy="2398713"/>
          </a:xfrm>
        </p:spPr>
        <p:txBody>
          <a:bodyPr/>
          <a:lstStyle/>
          <a:p>
            <a:pPr marL="854075" indent="-3175" eaLnBrk="1" hangingPunct="1">
              <a:buFontTx/>
              <a:buNone/>
            </a:pPr>
            <a:r>
              <a:rPr lang="en-US" altLang="en-US" sz="2800" smtClean="0"/>
              <a:t>	At what </a:t>
            </a:r>
            <a:r>
              <a:rPr lang="en-US" altLang="en-US" sz="2800" smtClean="0">
                <a:solidFill>
                  <a:srgbClr val="0000FF"/>
                </a:solidFill>
              </a:rPr>
              <a:t>temperature</a:t>
            </a:r>
            <a:r>
              <a:rPr lang="en-US" altLang="en-US" sz="2800" smtClean="0"/>
              <a:t> (in </a:t>
            </a:r>
            <a:r>
              <a:rPr lang="en-US" altLang="en-US" sz="2800" smtClean="0">
                <a:cs typeface="Arial" panose="020B0604020202020204" pitchFamily="34" charset="0"/>
              </a:rPr>
              <a:t>°C)</a:t>
            </a:r>
            <a:r>
              <a:rPr lang="en-US" altLang="en-US" sz="2800" smtClean="0"/>
              <a:t> does 121 mL of CO</a:t>
            </a:r>
            <a:r>
              <a:rPr lang="en-US" altLang="en-US" sz="2800" baseline="-25000" smtClean="0"/>
              <a:t>2</a:t>
            </a:r>
            <a:r>
              <a:rPr lang="en-US" altLang="en-US" sz="2800" smtClean="0"/>
              <a:t> at 27°C and 1.05 atm occupy a volume of 293 mL at a pressure of 1.40 atm? </a:t>
            </a:r>
          </a:p>
          <a:p>
            <a:pPr marL="854075" indent="-3175" eaLnBrk="1" hangingPunct="1">
              <a:buFontTx/>
              <a:buNone/>
            </a:pPr>
            <a:endParaRPr lang="en-US" altLang="en-US" sz="2800" smtClean="0"/>
          </a:p>
          <a:p>
            <a:pPr marL="854075" indent="-3175" eaLnBrk="1" hangingPunct="1">
              <a:buFontTx/>
              <a:buNone/>
            </a:pPr>
            <a:r>
              <a:rPr lang="en-US" altLang="en-US" sz="2800" smtClean="0"/>
              <a:t>				      </a:t>
            </a:r>
            <a:r>
              <a:rPr lang="en-US" altLang="en-US" sz="2800" smtClean="0">
                <a:solidFill>
                  <a:srgbClr val="009900"/>
                </a:solidFill>
              </a:rPr>
              <a:t> </a:t>
            </a:r>
            <a:r>
              <a:rPr lang="en-US" altLang="en-US" smtClean="0">
                <a:solidFill>
                  <a:srgbClr val="009900"/>
                </a:solidFill>
              </a:rPr>
              <a:t>696°C</a:t>
            </a:r>
          </a:p>
        </p:txBody>
      </p:sp>
      <p:pic>
        <p:nvPicPr>
          <p:cNvPr id="81926" name="Picture 4" descr="MMj0189251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7" name="Rectangle 5"/>
          <p:cNvSpPr>
            <a:spLocks noChangeArrowheads="1"/>
          </p:cNvSpPr>
          <p:nvPr/>
        </p:nvSpPr>
        <p:spPr bwMode="auto">
          <a:xfrm>
            <a:off x="0" y="2071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6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26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6" grpId="0" autoUpdateAnimBg="0"/>
      <p:bldP spid="226307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162800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0000FF">
                    <a:alpha val="27843"/>
                  </a:srgbClr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rgbClr val="FF0000"/>
                </a:solidFill>
              </a:rPr>
              <a:t>And now, we pause for this commercial message from STP</a:t>
            </a:r>
          </a:p>
        </p:txBody>
      </p:sp>
      <p:pic>
        <p:nvPicPr>
          <p:cNvPr id="55299" name="Picture 3" descr="richardpettyST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95400"/>
            <a:ext cx="3200400" cy="2603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0" name="Picture 4" descr="st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3733800"/>
            <a:ext cx="4953000" cy="2722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4267200" y="1600200"/>
            <a:ext cx="4724400" cy="2124075"/>
          </a:xfrm>
          <a:prstGeom prst="rect">
            <a:avLst/>
          </a:prstGeom>
          <a:solidFill>
            <a:schemeClr val="accent1">
              <a:alpha val="4392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b="1" baseline="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OK, so it’s really not THIS kind of STP…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en-US" b="1" baseline="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STP in chemistry stands for Standard Temperature and Pressure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228600" y="3989388"/>
            <a:ext cx="4038600" cy="2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baseline="0">
                <a:solidFill>
                  <a:srgbClr val="FF0000"/>
                </a:solidFill>
                <a:latin typeface="Arial" panose="020B0604020202020204" pitchFamily="34" charset="0"/>
              </a:rPr>
              <a:t>Standard Pressure = </a:t>
            </a:r>
            <a:br>
              <a:rPr lang="en-US" altLang="en-US" sz="2800" b="1" baseline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en-US" altLang="en-US" sz="2800" b="1" baseline="0">
                <a:solidFill>
                  <a:srgbClr val="FF0000"/>
                </a:solidFill>
                <a:latin typeface="Arial" panose="020B0604020202020204" pitchFamily="34" charset="0"/>
              </a:rPr>
              <a:t>1 atm </a:t>
            </a:r>
            <a:br>
              <a:rPr lang="en-US" altLang="en-US" sz="2800" b="1" baseline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en-US" altLang="en-US" sz="2800" b="1" baseline="0">
                <a:solidFill>
                  <a:srgbClr val="FF0000"/>
                </a:solidFill>
                <a:latin typeface="Arial" panose="020B0604020202020204" pitchFamily="34" charset="0"/>
              </a:rPr>
              <a:t>(or an equivalent)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baseline="0">
                <a:solidFill>
                  <a:srgbClr val="FF0000"/>
                </a:solidFill>
                <a:latin typeface="Arial" panose="020B0604020202020204" pitchFamily="34" charset="0"/>
              </a:rPr>
              <a:t>Standard Temperature = 0 deg C (273 K)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4419600" y="4114800"/>
            <a:ext cx="4495800" cy="222726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508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baseline="0">
                <a:solidFill>
                  <a:srgbClr val="FAFD00"/>
                </a:solidFill>
                <a:latin typeface="Arial" panose="020B0604020202020204" pitchFamily="34" charset="0"/>
              </a:rPr>
              <a:t>STP allows us to compare amounts of gases between different pressures and temperatures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1" grpId="0" animBg="1"/>
      <p:bldP spid="55302" grpId="0"/>
      <p:bldP spid="5530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8499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4E35BD5-2AD1-4CF3-B52B-1DB2ACDC7439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000"/>
          </a:p>
        </p:txBody>
      </p:sp>
      <p:sp>
        <p:nvSpPr>
          <p:cNvPr id="2048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7543800" cy="1458913"/>
          </a:xfrm>
        </p:spPr>
        <p:txBody>
          <a:bodyPr/>
          <a:lstStyle/>
          <a:p>
            <a:pPr marL="533400" indent="-533400" eaLnBrk="1" hangingPunct="1"/>
            <a:r>
              <a:rPr lang="en-US" altLang="en-US" sz="2800" smtClean="0"/>
              <a:t>Volume and number of moles are directly related (constant </a:t>
            </a:r>
            <a:r>
              <a:rPr lang="en-US" altLang="en-US" sz="2800" i="1" smtClean="0"/>
              <a:t>T</a:t>
            </a:r>
            <a:r>
              <a:rPr lang="en-US" altLang="en-US" sz="2800" smtClean="0"/>
              <a:t> and </a:t>
            </a:r>
            <a:r>
              <a:rPr lang="en-US" altLang="en-US" sz="2800" i="1" smtClean="0"/>
              <a:t>P</a:t>
            </a:r>
            <a:r>
              <a:rPr lang="en-US" altLang="en-US" sz="2800" smtClean="0"/>
              <a:t>).</a:t>
            </a:r>
          </a:p>
          <a:p>
            <a:pPr marL="533400" indent="-533400" eaLnBrk="1" hangingPunct="1"/>
            <a:r>
              <a:rPr lang="en-US" altLang="en-US" sz="2800" i="1" smtClean="0"/>
              <a:t>V = an </a:t>
            </a:r>
            <a:r>
              <a:rPr lang="en-US" altLang="en-US" sz="2800" smtClean="0"/>
              <a:t>(</a:t>
            </a:r>
            <a:r>
              <a:rPr lang="en-US" altLang="en-US" sz="2800" i="1" smtClean="0"/>
              <a:t>a</a:t>
            </a:r>
            <a:r>
              <a:rPr lang="en-US" altLang="en-US" sz="2800" smtClean="0"/>
              <a:t> is a proportionality constant)</a:t>
            </a:r>
            <a:endParaRPr lang="en-US" altLang="en-US" sz="2800" i="1" smtClean="0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Avogadro’s Law</a:t>
            </a:r>
          </a:p>
        </p:txBody>
      </p:sp>
      <p:graphicFrame>
        <p:nvGraphicFramePr>
          <p:cNvPr id="204804" name="Object 4"/>
          <p:cNvGraphicFramePr>
            <a:graphicFrameLocks noChangeAspect="1"/>
          </p:cNvGraphicFramePr>
          <p:nvPr/>
        </p:nvGraphicFramePr>
        <p:xfrm>
          <a:off x="4000500" y="3822700"/>
          <a:ext cx="1152525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0" name="Equation" r:id="rId4" imgW="1155700" imgH="800100" progId="Equation.BREE4">
                  <p:embed/>
                </p:oleObj>
              </mc:Choice>
              <mc:Fallback>
                <p:oleObj name="Equation" r:id="rId4" imgW="1155700" imgH="800100" progId="Equation.BREE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0" y="3822700"/>
                        <a:ext cx="1152525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48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4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2" grpId="0" build="p" autoUpdateAnimBg="0"/>
      <p:bldP spid="204803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8704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C1D4A5-C52B-468F-8A87-B74AD117AB89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000"/>
          </a:p>
        </p:txBody>
      </p:sp>
      <p:sp>
        <p:nvSpPr>
          <p:cNvPr id="2201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7239000" cy="4972050"/>
          </a:xfrm>
        </p:spPr>
        <p:txBody>
          <a:bodyPr/>
          <a:lstStyle/>
          <a:p>
            <a:pPr marL="533400" indent="-533400" eaLnBrk="1" hangingPunct="1"/>
            <a:r>
              <a:rPr lang="en-US" altLang="en-US" sz="2800" smtClean="0"/>
              <a:t>We can bring all of these laws together into one comprehensive law:</a:t>
            </a:r>
          </a:p>
          <a:p>
            <a:pPr marL="1866900" lvl="4" indent="-38100" eaLnBrk="1" hangingPunct="1">
              <a:buFont typeface="Wingdings" panose="05000000000000000000" pitchFamily="2" charset="2"/>
              <a:buChar char="§"/>
            </a:pPr>
            <a:r>
              <a:rPr lang="en-US" altLang="en-US" sz="2800" i="1" smtClean="0"/>
              <a:t>V = bT</a:t>
            </a:r>
            <a:r>
              <a:rPr lang="en-US" altLang="en-US" sz="2800" smtClean="0"/>
              <a:t> (constant </a:t>
            </a:r>
            <a:r>
              <a:rPr lang="en-US" altLang="en-US" sz="2800" i="1" smtClean="0"/>
              <a:t>P</a:t>
            </a:r>
            <a:r>
              <a:rPr lang="en-US" altLang="en-US" sz="2800" smtClean="0"/>
              <a:t> and </a:t>
            </a:r>
            <a:r>
              <a:rPr lang="en-US" altLang="en-US" sz="2800" i="1" smtClean="0"/>
              <a:t>n</a:t>
            </a:r>
            <a:r>
              <a:rPr lang="en-US" altLang="en-US" sz="2800" smtClean="0"/>
              <a:t>)</a:t>
            </a:r>
            <a:endParaRPr lang="en-US" altLang="en-US" sz="2800" i="1" smtClean="0"/>
          </a:p>
          <a:p>
            <a:pPr marL="1866900" lvl="4" indent="-38100" eaLnBrk="1" hangingPunct="1">
              <a:buFont typeface="Wingdings" panose="05000000000000000000" pitchFamily="2" charset="2"/>
              <a:buChar char="§"/>
            </a:pPr>
            <a:r>
              <a:rPr lang="en-US" altLang="en-US" sz="2800" i="1" smtClean="0"/>
              <a:t>V = an </a:t>
            </a:r>
            <a:r>
              <a:rPr lang="en-US" altLang="en-US" sz="2800" smtClean="0"/>
              <a:t>(constant </a:t>
            </a:r>
            <a:r>
              <a:rPr lang="en-US" altLang="en-US" sz="2800" i="1" smtClean="0"/>
              <a:t>T</a:t>
            </a:r>
            <a:r>
              <a:rPr lang="en-US" altLang="en-US" sz="2800" smtClean="0"/>
              <a:t> and </a:t>
            </a:r>
            <a:r>
              <a:rPr lang="en-US" altLang="en-US" sz="2800" i="1" smtClean="0"/>
              <a:t>P</a:t>
            </a:r>
            <a:r>
              <a:rPr lang="en-US" altLang="en-US" sz="2800" smtClean="0"/>
              <a:t>)</a:t>
            </a:r>
            <a:endParaRPr lang="en-US" altLang="en-US" sz="2800" i="1" smtClean="0"/>
          </a:p>
          <a:p>
            <a:pPr marL="1866900" lvl="4" indent="-38100" eaLnBrk="1" hangingPunct="1">
              <a:buFont typeface="Wingdings" panose="05000000000000000000" pitchFamily="2" charset="2"/>
              <a:buChar char="§"/>
            </a:pPr>
            <a:r>
              <a:rPr lang="en-US" altLang="en-US" sz="2800" i="1" smtClean="0"/>
              <a:t>V =      </a:t>
            </a:r>
            <a:r>
              <a:rPr lang="en-US" altLang="en-US" sz="2800" smtClean="0"/>
              <a:t>(constant </a:t>
            </a:r>
            <a:r>
              <a:rPr lang="en-US" altLang="en-US" sz="2800" i="1" smtClean="0"/>
              <a:t>T</a:t>
            </a:r>
            <a:r>
              <a:rPr lang="en-US" altLang="en-US" sz="2800" smtClean="0"/>
              <a:t> and </a:t>
            </a:r>
            <a:r>
              <a:rPr lang="en-US" altLang="en-US" sz="2800" i="1" smtClean="0"/>
              <a:t>n</a:t>
            </a:r>
            <a:r>
              <a:rPr lang="en-US" altLang="en-US" sz="2800" smtClean="0"/>
              <a:t>)</a:t>
            </a:r>
            <a:endParaRPr lang="en-US" altLang="en-US" sz="2800" i="1" smtClean="0"/>
          </a:p>
          <a:p>
            <a:pPr marL="1866900" lvl="4" indent="-38100" eaLnBrk="1" hangingPunct="1">
              <a:buFont typeface="Wingdings" panose="05000000000000000000" pitchFamily="2" charset="2"/>
              <a:buNone/>
            </a:pPr>
            <a:endParaRPr lang="en-US" altLang="en-US" sz="2800" i="1" smtClean="0"/>
          </a:p>
          <a:p>
            <a:pPr marL="1866900" lvl="4" indent="-38100" eaLnBrk="1" hangingPunct="1">
              <a:buFont typeface="Wingdings" panose="05000000000000000000" pitchFamily="2" charset="2"/>
              <a:buNone/>
            </a:pPr>
            <a:r>
              <a:rPr lang="en-US" altLang="en-US" sz="3600" i="1" smtClean="0">
                <a:solidFill>
                  <a:srgbClr val="0000FF"/>
                </a:solidFill>
              </a:rPr>
              <a:t>PV = nRT</a:t>
            </a:r>
          </a:p>
          <a:p>
            <a:pPr marL="1866900" lvl="4" indent="-38100" eaLnBrk="1" hangingPunct="1">
              <a:buFontTx/>
              <a:buNone/>
            </a:pPr>
            <a:r>
              <a:rPr lang="en-US" altLang="en-US" sz="2400" smtClean="0"/>
              <a:t>(where R = 0.08206 L</a:t>
            </a:r>
            <a:r>
              <a:rPr lang="en-US" altLang="en-US" sz="2400" smtClean="0">
                <a:cs typeface="Arial" panose="020B0604020202020204" pitchFamily="34" charset="0"/>
              </a:rPr>
              <a:t>·atm/mol·K, the universal gas constant)</a:t>
            </a:r>
          </a:p>
          <a:p>
            <a:pPr marL="1866900" lvl="4" indent="-38100" eaLnBrk="1" hangingPunct="1">
              <a:buFont typeface="Wingdings" panose="05000000000000000000" pitchFamily="2" charset="2"/>
              <a:buNone/>
            </a:pPr>
            <a:endParaRPr lang="en-US" altLang="en-US" sz="2800" i="1" smtClean="0"/>
          </a:p>
        </p:txBody>
      </p:sp>
      <p:graphicFrame>
        <p:nvGraphicFramePr>
          <p:cNvPr id="220163" name="Object 3"/>
          <p:cNvGraphicFramePr>
            <a:graphicFrameLocks noChangeAspect="1"/>
          </p:cNvGraphicFramePr>
          <p:nvPr/>
        </p:nvGraphicFramePr>
        <p:xfrm>
          <a:off x="3429000" y="3657600"/>
          <a:ext cx="279400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7" name="Equation" r:id="rId4" imgW="279279" imgH="723586" progId="Equation.BREE4">
                  <p:embed/>
                </p:oleObj>
              </mc:Choice>
              <mc:Fallback>
                <p:oleObj name="Equation" r:id="rId4" imgW="279279" imgH="723586" progId="Equation.BREE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657600"/>
                        <a:ext cx="279400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0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0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0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0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0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0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01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62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8909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8DD72F-FDC0-49F8-85D8-AE45641F729A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000"/>
          </a:p>
        </p:txBody>
      </p:sp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143000"/>
            <a:ext cx="7086600" cy="533400"/>
          </a:xfrm>
        </p:spPr>
        <p:txBody>
          <a:bodyPr/>
          <a:lstStyle/>
          <a:p>
            <a:pPr eaLnBrk="1" hangingPunct="1"/>
            <a:r>
              <a:rPr lang="en-US" altLang="en-US" smtClean="0"/>
              <a:t>Exercise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133600"/>
            <a:ext cx="8001000" cy="2825750"/>
          </a:xfrm>
        </p:spPr>
        <p:txBody>
          <a:bodyPr/>
          <a:lstStyle/>
          <a:p>
            <a:pPr marL="854075" indent="-3175" eaLnBrk="1" hangingPunct="1">
              <a:buFontTx/>
              <a:buNone/>
            </a:pPr>
            <a:r>
              <a:rPr lang="en-US" altLang="en-US" sz="2800" smtClean="0"/>
              <a:t>	An automobile tire at 23°C with an internal volume of 25.0 L is filled with air to a total pressure of 3.18 atm. Determine the number of </a:t>
            </a:r>
            <a:r>
              <a:rPr lang="en-US" altLang="en-US" sz="2800" smtClean="0">
                <a:solidFill>
                  <a:srgbClr val="0000FF"/>
                </a:solidFill>
              </a:rPr>
              <a:t>moles</a:t>
            </a:r>
            <a:r>
              <a:rPr lang="en-US" altLang="en-US" sz="2800" smtClean="0"/>
              <a:t> of air in the tire.  </a:t>
            </a:r>
          </a:p>
          <a:p>
            <a:pPr marL="854075" indent="-3175" eaLnBrk="1" hangingPunct="1">
              <a:buFontTx/>
              <a:buNone/>
            </a:pPr>
            <a:endParaRPr lang="en-US" altLang="en-US" sz="2800" smtClean="0"/>
          </a:p>
          <a:p>
            <a:pPr marL="854075" indent="-3175" eaLnBrk="1" hangingPunct="1">
              <a:buFontTx/>
              <a:buNone/>
            </a:pPr>
            <a:r>
              <a:rPr lang="en-US" altLang="en-US" sz="2800" smtClean="0"/>
              <a:t>				     </a:t>
            </a:r>
            <a:r>
              <a:rPr lang="en-US" altLang="en-US" smtClean="0">
                <a:solidFill>
                  <a:srgbClr val="009900"/>
                </a:solidFill>
              </a:rPr>
              <a:t>3.27 mol</a:t>
            </a:r>
          </a:p>
        </p:txBody>
      </p:sp>
      <p:pic>
        <p:nvPicPr>
          <p:cNvPr id="89094" name="Picture 4" descr="MMj0189251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2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22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0" grpId="0" autoUpdateAnimBg="0"/>
      <p:bldP spid="222211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5939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B87DCC4-07F9-4A64-80F2-C69670E7C7B7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000"/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838700"/>
          </a:xfrm>
        </p:spPr>
        <p:txBody>
          <a:bodyPr/>
          <a:lstStyle/>
          <a:p>
            <a:pPr marL="914400" indent="-914400" eaLnBrk="1" hangingPunct="1">
              <a:buFontTx/>
              <a:buNone/>
            </a:pPr>
            <a:r>
              <a:rPr lang="en-US" altLang="en-US" smtClean="0">
                <a:hlinkClick r:id="rId2" action="ppaction://hlinksldjump"/>
              </a:rPr>
              <a:t>5.1 	Pressure</a:t>
            </a:r>
            <a:endParaRPr lang="en-US" altLang="en-US" smtClean="0"/>
          </a:p>
          <a:p>
            <a:pPr marL="914400" indent="-914400" eaLnBrk="1" hangingPunct="1">
              <a:buFontTx/>
              <a:buNone/>
            </a:pPr>
            <a:r>
              <a:rPr lang="en-US" altLang="en-US" smtClean="0">
                <a:hlinkClick r:id="rId3" action="ppaction://hlinksldjump"/>
              </a:rPr>
              <a:t>5.2 	The Gas Laws of Boyle, Charles, and Avogadro</a:t>
            </a:r>
            <a:endParaRPr lang="en-US" altLang="en-US" smtClean="0"/>
          </a:p>
          <a:p>
            <a:pPr marL="914400" indent="-914400" eaLnBrk="1" hangingPunct="1">
              <a:buFontTx/>
              <a:buNone/>
            </a:pPr>
            <a:r>
              <a:rPr lang="en-US" altLang="en-US" smtClean="0">
                <a:hlinkClick r:id="rId4" action="ppaction://hlinksldjump"/>
              </a:rPr>
              <a:t>5.3 	The Ideal Gas Law</a:t>
            </a:r>
            <a:endParaRPr lang="en-US" altLang="en-US" smtClean="0"/>
          </a:p>
          <a:p>
            <a:pPr marL="914400" indent="-914400" eaLnBrk="1" hangingPunct="1">
              <a:buFontTx/>
              <a:buNone/>
            </a:pPr>
            <a:r>
              <a:rPr lang="en-US" altLang="en-US" smtClean="0">
                <a:hlinkClick r:id="rId5" action="ppaction://hlinksldjump"/>
              </a:rPr>
              <a:t>5.4  	Gas Stoichiometry</a:t>
            </a:r>
            <a:endParaRPr lang="en-US" altLang="en-US" smtClean="0"/>
          </a:p>
          <a:p>
            <a:pPr marL="914400" indent="-914400" eaLnBrk="1" hangingPunct="1">
              <a:buFontTx/>
              <a:buNone/>
            </a:pPr>
            <a:r>
              <a:rPr lang="en-US" altLang="en-US" smtClean="0">
                <a:hlinkClick r:id="rId6" action="ppaction://hlinksldjump"/>
              </a:rPr>
              <a:t>5.5 	Dalton’s Law of Partial Pressures</a:t>
            </a:r>
            <a:endParaRPr lang="en-US" altLang="en-US" smtClean="0"/>
          </a:p>
          <a:p>
            <a:pPr marL="914400" indent="-914400" eaLnBrk="1" hangingPunct="1">
              <a:buFontTx/>
              <a:buNone/>
            </a:pPr>
            <a:r>
              <a:rPr lang="en-US" altLang="en-US" smtClean="0">
                <a:hlinkClick r:id="rId7" action="ppaction://hlinksldjump"/>
              </a:rPr>
              <a:t>5.6	The Kinetic Molecular Theory of Gases</a:t>
            </a:r>
            <a:endParaRPr lang="en-US" altLang="en-US" smtClean="0"/>
          </a:p>
          <a:p>
            <a:pPr marL="914400" indent="-914400" eaLnBrk="1" hangingPunct="1">
              <a:buFontTx/>
              <a:buNone/>
            </a:pPr>
            <a:r>
              <a:rPr lang="en-US" altLang="en-US" smtClean="0">
                <a:hlinkClick r:id="rId8" action="ppaction://hlinksldjump"/>
              </a:rPr>
              <a:t>5.7	Effusion and Diffusion</a:t>
            </a:r>
            <a:endParaRPr lang="en-US" altLang="en-US" smtClean="0"/>
          </a:p>
          <a:p>
            <a:pPr marL="914400" indent="-914400" eaLnBrk="1" hangingPunct="1">
              <a:buFontTx/>
              <a:buNone/>
            </a:pPr>
            <a:r>
              <a:rPr lang="en-US" altLang="en-US" smtClean="0">
                <a:hlinkClick r:id="rId9" action="ppaction://hlinksldjump"/>
              </a:rPr>
              <a:t>5.8	Real Gases</a:t>
            </a:r>
            <a:endParaRPr lang="en-US" altLang="en-US" smtClean="0"/>
          </a:p>
          <a:p>
            <a:pPr marL="914400" indent="-914400" eaLnBrk="1" hangingPunct="1">
              <a:buFontTx/>
              <a:buNone/>
            </a:pPr>
            <a:r>
              <a:rPr lang="en-US" altLang="en-US" smtClean="0">
                <a:hlinkClick r:id="rId10" action="ppaction://hlinksldjump"/>
              </a:rPr>
              <a:t>5.9	Characteristics of Several Real Gases</a:t>
            </a:r>
            <a:endParaRPr lang="en-US" altLang="en-US" smtClean="0"/>
          </a:p>
          <a:p>
            <a:pPr marL="914400" indent="-914400" eaLnBrk="1" hangingPunct="1">
              <a:buFontTx/>
              <a:buNone/>
            </a:pPr>
            <a:r>
              <a:rPr lang="en-US" altLang="en-US" smtClean="0">
                <a:hlinkClick r:id="rId11" action="ppaction://hlinksldjump"/>
              </a:rPr>
              <a:t>5.10	Chemistry in the Atmosphere</a:t>
            </a:r>
            <a:endParaRPr lang="en-US" altLang="en-US" smtClean="0"/>
          </a:p>
          <a:p>
            <a:pPr marL="914400" indent="-914400" eaLnBrk="1" hangingPunct="1">
              <a:buFontTx/>
              <a:buNone/>
            </a:pPr>
            <a:endParaRPr lang="en-US" altLang="en-US" smtClean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138" name="Object 2"/>
          <p:cNvGraphicFramePr>
            <a:graphicFrameLocks noChangeAspect="1"/>
          </p:cNvGraphicFramePr>
          <p:nvPr/>
        </p:nvGraphicFramePr>
        <p:xfrm>
          <a:off x="228600" y="228600"/>
          <a:ext cx="855663" cy="163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66" name="Clip" r:id="rId3" imgW="856615" imgH="1637665" progId="MS_ClipArt_Gallery.2">
                  <p:embed/>
                </p:oleObj>
              </mc:Choice>
              <mc:Fallback>
                <p:oleObj name="Clip" r:id="rId3" imgW="856615" imgH="1637665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855663" cy="163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1295400" y="381000"/>
            <a:ext cx="7620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aseline="0">
                <a:solidFill>
                  <a:srgbClr val="3333CC"/>
                </a:solidFill>
                <a:latin typeface="Arial" panose="020B0604020202020204" pitchFamily="34" charset="0"/>
              </a:rPr>
              <a:t>A 2.10-L vessel contains 4.65 g of a gas at 1.00 atm and 27.0</a:t>
            </a:r>
            <a:r>
              <a:rPr lang="en-US" altLang="en-US" sz="2400">
                <a:solidFill>
                  <a:srgbClr val="3333CC"/>
                </a:solidFill>
                <a:latin typeface="Arial" panose="020B0604020202020204" pitchFamily="34" charset="0"/>
              </a:rPr>
              <a:t>0</a:t>
            </a:r>
            <a:r>
              <a:rPr lang="en-US" altLang="en-US" sz="2400" baseline="0">
                <a:solidFill>
                  <a:srgbClr val="3333CC"/>
                </a:solidFill>
                <a:latin typeface="Arial" panose="020B0604020202020204" pitchFamily="34" charset="0"/>
              </a:rPr>
              <a:t>C. What is the molar mass of the gas?</a:t>
            </a:r>
          </a:p>
        </p:txBody>
      </p:sp>
      <p:sp>
        <p:nvSpPr>
          <p:cNvPr id="91140" name="Text Box 21"/>
          <p:cNvSpPr txBox="1">
            <a:spLocks noChangeArrowheads="1"/>
          </p:cNvSpPr>
          <p:nvPr/>
        </p:nvSpPr>
        <p:spPr bwMode="auto">
          <a:xfrm>
            <a:off x="8531225" y="6384925"/>
            <a:ext cx="536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  <a:latin typeface="Arial" panose="020B0604020202020204" pitchFamily="34" charset="0"/>
              </a:rPr>
              <a:t>5.3</a:t>
            </a:r>
          </a:p>
        </p:txBody>
      </p:sp>
      <p:sp>
        <p:nvSpPr>
          <p:cNvPr id="44085" name="Text Box 53"/>
          <p:cNvSpPr txBox="1">
            <a:spLocks noChangeArrowheads="1"/>
          </p:cNvSpPr>
          <p:nvPr/>
        </p:nvSpPr>
        <p:spPr bwMode="auto">
          <a:xfrm>
            <a:off x="931863" y="3290888"/>
            <a:ext cx="6889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i="1" baseline="0">
                <a:solidFill>
                  <a:srgbClr val="000000"/>
                </a:solidFill>
                <a:latin typeface="Lucida Calligraphy" panose="03010101010101010101" pitchFamily="66" charset="0"/>
              </a:rPr>
              <a:t>n</a:t>
            </a:r>
            <a:r>
              <a:rPr lang="en-US" altLang="en-US" sz="2800" baseline="0">
                <a:solidFill>
                  <a:srgbClr val="000000"/>
                </a:solidFill>
                <a:latin typeface="Arial" panose="020B0604020202020204" pitchFamily="34" charset="0"/>
              </a:rPr>
              <a:t> =</a:t>
            </a:r>
            <a:endParaRPr lang="en-US" altLang="en-US" sz="2800" i="1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1142" name="Text Box 55"/>
          <p:cNvSpPr txBox="1">
            <a:spLocks noChangeArrowheads="1"/>
          </p:cNvSpPr>
          <p:nvPr/>
        </p:nvSpPr>
        <p:spPr bwMode="auto">
          <a:xfrm>
            <a:off x="2819400" y="2819400"/>
            <a:ext cx="1174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800" baseline="0">
                <a:solidFill>
                  <a:srgbClr val="000000"/>
                </a:solidFill>
                <a:latin typeface="Arial" panose="020B0604020202020204" pitchFamily="34" charset="0"/>
              </a:rPr>
              <a:t>2.10 L</a:t>
            </a:r>
          </a:p>
        </p:txBody>
      </p:sp>
      <p:sp>
        <p:nvSpPr>
          <p:cNvPr id="91143" name="Text Box 64"/>
          <p:cNvSpPr txBox="1">
            <a:spLocks noChangeArrowheads="1"/>
          </p:cNvSpPr>
          <p:nvPr/>
        </p:nvSpPr>
        <p:spPr bwMode="auto">
          <a:xfrm>
            <a:off x="3989388" y="2819400"/>
            <a:ext cx="1508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aseline="0">
                <a:solidFill>
                  <a:srgbClr val="000000"/>
                </a:solidFill>
                <a:latin typeface="Arial" panose="020B0604020202020204" pitchFamily="34" charset="0"/>
              </a:rPr>
              <a:t>X  1 atm</a:t>
            </a:r>
          </a:p>
        </p:txBody>
      </p:sp>
      <p:sp>
        <p:nvSpPr>
          <p:cNvPr id="91144" name="Text Box 66"/>
          <p:cNvSpPr txBox="1">
            <a:spLocks noChangeArrowheads="1"/>
          </p:cNvSpPr>
          <p:nvPr/>
        </p:nvSpPr>
        <p:spPr bwMode="auto">
          <a:xfrm>
            <a:off x="2362200" y="3733800"/>
            <a:ext cx="39608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800" baseline="0">
                <a:solidFill>
                  <a:srgbClr val="000000"/>
                </a:solidFill>
                <a:latin typeface="Arial" panose="020B0604020202020204" pitchFamily="34" charset="0"/>
              </a:rPr>
              <a:t>0.0821          x 300.15 K</a:t>
            </a:r>
          </a:p>
        </p:txBody>
      </p:sp>
      <p:grpSp>
        <p:nvGrpSpPr>
          <p:cNvPr id="91145" name="Group 67"/>
          <p:cNvGrpSpPr>
            <a:grpSpLocks/>
          </p:cNvGrpSpPr>
          <p:nvPr/>
        </p:nvGrpSpPr>
        <p:grpSpPr bwMode="auto">
          <a:xfrm>
            <a:off x="3581400" y="3581400"/>
            <a:ext cx="852488" cy="727075"/>
            <a:chOff x="3544" y="3408"/>
            <a:chExt cx="537" cy="458"/>
          </a:xfrm>
        </p:grpSpPr>
        <p:sp>
          <p:nvSpPr>
            <p:cNvPr id="91162" name="Text Box 68"/>
            <p:cNvSpPr txBox="1">
              <a:spLocks noChangeArrowheads="1"/>
            </p:cNvSpPr>
            <p:nvPr/>
          </p:nvSpPr>
          <p:spPr bwMode="auto">
            <a:xfrm>
              <a:off x="3549" y="3408"/>
              <a:ext cx="52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aseline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en-US" altLang="en-US" sz="2000" baseline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•</a:t>
              </a:r>
              <a:r>
                <a:rPr lang="en-US" altLang="en-US" sz="2000" baseline="0">
                  <a:solidFill>
                    <a:srgbClr val="000000"/>
                  </a:solidFill>
                  <a:latin typeface="Arial" panose="020B0604020202020204" pitchFamily="34" charset="0"/>
                </a:rPr>
                <a:t>atm</a:t>
              </a:r>
            </a:p>
          </p:txBody>
        </p:sp>
        <p:sp>
          <p:nvSpPr>
            <p:cNvPr id="91163" name="Text Box 69"/>
            <p:cNvSpPr txBox="1">
              <a:spLocks noChangeArrowheads="1"/>
            </p:cNvSpPr>
            <p:nvPr/>
          </p:nvSpPr>
          <p:spPr bwMode="auto">
            <a:xfrm>
              <a:off x="3544" y="3616"/>
              <a:ext cx="53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aseline="0">
                  <a:solidFill>
                    <a:srgbClr val="000000"/>
                  </a:solidFill>
                  <a:latin typeface="Arial" panose="020B0604020202020204" pitchFamily="34" charset="0"/>
                </a:rPr>
                <a:t>mol</a:t>
              </a:r>
              <a:r>
                <a:rPr lang="en-US" altLang="en-US" sz="2000" baseline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•</a:t>
              </a:r>
              <a:r>
                <a:rPr lang="en-US" altLang="en-US" sz="2000" baseline="0">
                  <a:solidFill>
                    <a:srgbClr val="000000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91164" name="Line 70"/>
            <p:cNvSpPr>
              <a:spLocks noChangeShapeType="1"/>
            </p:cNvSpPr>
            <p:nvPr/>
          </p:nvSpPr>
          <p:spPr bwMode="auto">
            <a:xfrm>
              <a:off x="3597" y="3637"/>
              <a:ext cx="4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1146" name="Line 71"/>
          <p:cNvSpPr>
            <a:spLocks noChangeShapeType="1"/>
          </p:cNvSpPr>
          <p:nvPr/>
        </p:nvSpPr>
        <p:spPr bwMode="auto">
          <a:xfrm>
            <a:off x="1727200" y="3516313"/>
            <a:ext cx="571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07" name="Line 75"/>
          <p:cNvSpPr>
            <a:spLocks noChangeShapeType="1"/>
          </p:cNvSpPr>
          <p:nvPr/>
        </p:nvSpPr>
        <p:spPr bwMode="auto">
          <a:xfrm flipV="1">
            <a:off x="3657600" y="2971800"/>
            <a:ext cx="3048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08" name="Line 76"/>
          <p:cNvSpPr>
            <a:spLocks noChangeShapeType="1"/>
          </p:cNvSpPr>
          <p:nvPr/>
        </p:nvSpPr>
        <p:spPr bwMode="auto">
          <a:xfrm flipV="1">
            <a:off x="5948363" y="3856038"/>
            <a:ext cx="3810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09" name="Line 77"/>
          <p:cNvSpPr>
            <a:spLocks noChangeShapeType="1"/>
          </p:cNvSpPr>
          <p:nvPr/>
        </p:nvSpPr>
        <p:spPr bwMode="auto">
          <a:xfrm flipV="1">
            <a:off x="3890963" y="3779838"/>
            <a:ext cx="4572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10" name="Line 78"/>
          <p:cNvSpPr>
            <a:spLocks noChangeShapeType="1"/>
          </p:cNvSpPr>
          <p:nvPr/>
        </p:nvSpPr>
        <p:spPr bwMode="auto">
          <a:xfrm flipV="1">
            <a:off x="4800600" y="2895600"/>
            <a:ext cx="6096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12" name="Line 80"/>
          <p:cNvSpPr>
            <a:spLocks noChangeShapeType="1"/>
          </p:cNvSpPr>
          <p:nvPr/>
        </p:nvSpPr>
        <p:spPr bwMode="auto">
          <a:xfrm flipV="1">
            <a:off x="3611563" y="3792538"/>
            <a:ext cx="3048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4115" name="Group 83"/>
          <p:cNvGrpSpPr>
            <a:grpSpLocks/>
          </p:cNvGrpSpPr>
          <p:nvPr/>
        </p:nvGrpSpPr>
        <p:grpSpPr bwMode="auto">
          <a:xfrm>
            <a:off x="5486400" y="5410200"/>
            <a:ext cx="2351088" cy="520700"/>
            <a:chOff x="556" y="2936"/>
            <a:chExt cx="1481" cy="328"/>
          </a:xfrm>
        </p:grpSpPr>
        <p:sp>
          <p:nvSpPr>
            <p:cNvPr id="91160" name="Text Box 81"/>
            <p:cNvSpPr txBox="1">
              <a:spLocks noChangeArrowheads="1"/>
            </p:cNvSpPr>
            <p:nvPr/>
          </p:nvSpPr>
          <p:spPr bwMode="auto">
            <a:xfrm>
              <a:off x="556" y="2937"/>
              <a:ext cx="49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i="1" baseline="0">
                  <a:solidFill>
                    <a:srgbClr val="000000"/>
                  </a:solidFill>
                  <a:latin typeface="Lucida Calligraphy" panose="03010101010101010101" pitchFamily="66" charset="0"/>
                </a:rPr>
                <a:t>M</a:t>
              </a:r>
              <a:r>
                <a:rPr lang="en-US" altLang="en-US" sz="2800" baseline="0">
                  <a:solidFill>
                    <a:srgbClr val="000000"/>
                  </a:solidFill>
                  <a:latin typeface="Arial" panose="020B0604020202020204" pitchFamily="34" charset="0"/>
                </a:rPr>
                <a:t> =</a:t>
              </a:r>
              <a:endParaRPr lang="en-US" altLang="en-US" sz="2800" i="1" baseline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1161" name="Text Box 82"/>
            <p:cNvSpPr txBox="1">
              <a:spLocks noChangeArrowheads="1"/>
            </p:cNvSpPr>
            <p:nvPr/>
          </p:nvSpPr>
          <p:spPr bwMode="auto">
            <a:xfrm>
              <a:off x="1024" y="2936"/>
              <a:ext cx="101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aseline="0">
                  <a:solidFill>
                    <a:srgbClr val="000000"/>
                  </a:solidFill>
                  <a:latin typeface="Arial" panose="020B0604020202020204" pitchFamily="34" charset="0"/>
                </a:rPr>
                <a:t>54.6 g/mol</a:t>
              </a:r>
            </a:p>
          </p:txBody>
        </p:sp>
      </p:grpSp>
      <p:sp>
        <p:nvSpPr>
          <p:cNvPr id="91153" name="Rectangle 84"/>
          <p:cNvSpPr>
            <a:spLocks noChangeArrowheads="1"/>
          </p:cNvSpPr>
          <p:nvPr/>
        </p:nvSpPr>
        <p:spPr bwMode="auto">
          <a:xfrm>
            <a:off x="1447800" y="1447800"/>
            <a:ext cx="26543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1" baseline="0">
                <a:solidFill>
                  <a:srgbClr val="FF0000"/>
                </a:solidFill>
                <a:latin typeface="Arial" panose="020B0604020202020204" pitchFamily="34" charset="0"/>
              </a:rPr>
              <a:t>PV</a:t>
            </a:r>
            <a:r>
              <a:rPr lang="en-US" altLang="en-US" sz="4400" b="1" baseline="0">
                <a:solidFill>
                  <a:srgbClr val="FF0000"/>
                </a:solidFill>
                <a:latin typeface="Arial" panose="020B0604020202020204" pitchFamily="34" charset="0"/>
              </a:rPr>
              <a:t> = </a:t>
            </a:r>
            <a:r>
              <a:rPr lang="en-US" altLang="en-US" sz="4400" b="1" i="1" baseline="0">
                <a:solidFill>
                  <a:srgbClr val="FF0000"/>
                </a:solidFill>
                <a:latin typeface="Arial" panose="020B0604020202020204" pitchFamily="34" charset="0"/>
              </a:rPr>
              <a:t>nRT</a:t>
            </a:r>
          </a:p>
        </p:txBody>
      </p:sp>
      <p:sp>
        <p:nvSpPr>
          <p:cNvPr id="44117" name="Line 85"/>
          <p:cNvSpPr>
            <a:spLocks noChangeShapeType="1"/>
          </p:cNvSpPr>
          <p:nvPr/>
        </p:nvSpPr>
        <p:spPr bwMode="auto">
          <a:xfrm flipV="1">
            <a:off x="4114800" y="3962400"/>
            <a:ext cx="3048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5" name="Text Box 86"/>
          <p:cNvSpPr txBox="1">
            <a:spLocks noChangeArrowheads="1"/>
          </p:cNvSpPr>
          <p:nvPr/>
        </p:nvSpPr>
        <p:spPr bwMode="auto">
          <a:xfrm>
            <a:off x="152400" y="4495800"/>
            <a:ext cx="434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aseline="0">
                <a:solidFill>
                  <a:srgbClr val="000000"/>
                </a:solidFill>
                <a:latin typeface="Arial" panose="020B0604020202020204" pitchFamily="34" charset="0"/>
              </a:rPr>
              <a:t>n = 0.0852 mol</a:t>
            </a:r>
          </a:p>
        </p:txBody>
      </p:sp>
      <p:sp>
        <p:nvSpPr>
          <p:cNvPr id="91156" name="Text Box 87"/>
          <p:cNvSpPr txBox="1">
            <a:spLocks noChangeArrowheads="1"/>
          </p:cNvSpPr>
          <p:nvPr/>
        </p:nvSpPr>
        <p:spPr bwMode="auto">
          <a:xfrm>
            <a:off x="1676400" y="5334000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aseline="0">
                <a:solidFill>
                  <a:srgbClr val="000000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1157" name="Text Box 88"/>
          <p:cNvSpPr txBox="1">
            <a:spLocks noChangeArrowheads="1"/>
          </p:cNvSpPr>
          <p:nvPr/>
        </p:nvSpPr>
        <p:spPr bwMode="auto">
          <a:xfrm>
            <a:off x="1600200" y="6019800"/>
            <a:ext cx="522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i="1" baseline="0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91158" name="Line 89"/>
          <p:cNvSpPr>
            <a:spLocks noChangeShapeType="1"/>
          </p:cNvSpPr>
          <p:nvPr/>
        </p:nvSpPr>
        <p:spPr bwMode="auto">
          <a:xfrm>
            <a:off x="1524000" y="5943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9" name="Text Box 91"/>
          <p:cNvSpPr txBox="1">
            <a:spLocks noChangeArrowheads="1"/>
          </p:cNvSpPr>
          <p:nvPr/>
        </p:nvSpPr>
        <p:spPr bwMode="auto">
          <a:xfrm>
            <a:off x="228600" y="5638800"/>
            <a:ext cx="198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aseline="0">
                <a:solidFill>
                  <a:srgbClr val="000000"/>
                </a:solidFill>
                <a:latin typeface="Arial" panose="020B0604020202020204" pitchFamily="34" charset="0"/>
              </a:rPr>
              <a:t>n =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85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9216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89AB30C-79AA-456C-9584-4574A6CF22E0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000"/>
          </a:p>
        </p:txBody>
      </p:sp>
      <p:sp>
        <p:nvSpPr>
          <p:cNvPr id="228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6896100" cy="4449763"/>
          </a:xfrm>
        </p:spPr>
        <p:txBody>
          <a:bodyPr/>
          <a:lstStyle/>
          <a:p>
            <a:pPr marL="533400" indent="-533400" eaLnBrk="1" hangingPunct="1"/>
            <a:r>
              <a:rPr lang="en-US" altLang="en-US" sz="2800" smtClean="0"/>
              <a:t>For 1 mole of an ideal gas at 0</a:t>
            </a:r>
            <a:r>
              <a:rPr lang="en-US" altLang="en-US" sz="2800" smtClean="0">
                <a:cs typeface="Arial" panose="020B0604020202020204" pitchFamily="34" charset="0"/>
              </a:rPr>
              <a:t>°C and 1 atm, the volume of the gas is 22.4 L.</a:t>
            </a:r>
          </a:p>
          <a:p>
            <a:pPr marL="533400" indent="-533400" eaLnBrk="1" hangingPunct="1"/>
            <a:endParaRPr lang="en-US" altLang="en-US" sz="2800" smtClean="0">
              <a:cs typeface="Arial" panose="020B0604020202020204" pitchFamily="34" charset="0"/>
            </a:endParaRPr>
          </a:p>
          <a:p>
            <a:pPr marL="533400" indent="-533400" eaLnBrk="1" hangingPunct="1"/>
            <a:endParaRPr lang="en-US" altLang="en-US" sz="2800" smtClean="0">
              <a:cs typeface="Arial" panose="020B0604020202020204" pitchFamily="34" charset="0"/>
            </a:endParaRPr>
          </a:p>
          <a:p>
            <a:pPr marL="533400" indent="-533400" eaLnBrk="1" hangingPunct="1"/>
            <a:endParaRPr lang="en-US" altLang="en-US" sz="2800" smtClean="0">
              <a:cs typeface="Arial" panose="020B0604020202020204" pitchFamily="34" charset="0"/>
            </a:endParaRPr>
          </a:p>
          <a:p>
            <a:pPr marL="533400" indent="-533400" eaLnBrk="1" hangingPunct="1"/>
            <a:r>
              <a:rPr lang="en-US" altLang="en-US" sz="2800" smtClean="0">
                <a:cs typeface="Arial" panose="020B0604020202020204" pitchFamily="34" charset="0"/>
              </a:rPr>
              <a:t>STP = </a:t>
            </a:r>
            <a:r>
              <a:rPr lang="en-US" altLang="en-US" smtClean="0">
                <a:cs typeface="Arial" panose="020B0604020202020204" pitchFamily="34" charset="0"/>
              </a:rPr>
              <a:t>standard temperature and pressure</a:t>
            </a:r>
          </a:p>
          <a:p>
            <a:pPr marL="914400" lvl="1" indent="-457200" eaLnBrk="1" hangingPunct="1">
              <a:buFont typeface="Wingdings" panose="05000000000000000000" pitchFamily="2" charset="2"/>
              <a:buChar char="§"/>
            </a:pPr>
            <a:r>
              <a:rPr lang="en-US" altLang="en-US" sz="2800" smtClean="0"/>
              <a:t>0</a:t>
            </a:r>
            <a:r>
              <a:rPr lang="en-US" altLang="en-US" sz="2800" smtClean="0">
                <a:cs typeface="Arial" panose="020B0604020202020204" pitchFamily="34" charset="0"/>
              </a:rPr>
              <a:t>°C and 1 atm</a:t>
            </a:r>
          </a:p>
          <a:p>
            <a:pPr marL="914400" lvl="1" indent="-457200" eaLnBrk="1" hangingPunct="1">
              <a:buFont typeface="Wingdings" panose="05000000000000000000" pitchFamily="2" charset="2"/>
              <a:buChar char="§"/>
            </a:pPr>
            <a:r>
              <a:rPr lang="en-US" altLang="en-US" sz="2800" smtClean="0">
                <a:cs typeface="Arial" panose="020B0604020202020204" pitchFamily="34" charset="0"/>
              </a:rPr>
              <a:t>Therefore, the molar volume is 22.4 L at STP.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Molar Volume of an Ideal Gas</a:t>
            </a:r>
          </a:p>
        </p:txBody>
      </p:sp>
      <p:sp>
        <p:nvSpPr>
          <p:cNvPr id="9216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9216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graphicFrame>
        <p:nvGraphicFramePr>
          <p:cNvPr id="228358" name="Object 6"/>
          <p:cNvGraphicFramePr>
            <a:graphicFrameLocks noChangeAspect="1"/>
          </p:cNvGraphicFramePr>
          <p:nvPr/>
        </p:nvGraphicFramePr>
        <p:xfrm>
          <a:off x="533400" y="3048000"/>
          <a:ext cx="8029575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7" name="Equation" r:id="rId4" imgW="8026400" imgH="749300" progId="Equation.BREE4">
                  <p:embed/>
                </p:oleObj>
              </mc:Choice>
              <mc:Fallback>
                <p:oleObj name="Equation" r:id="rId4" imgW="8026400" imgH="749300" progId="Equation.BREE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048000"/>
                        <a:ext cx="8029575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8359" name="Line 7"/>
          <p:cNvSpPr>
            <a:spLocks noChangeShapeType="1"/>
          </p:cNvSpPr>
          <p:nvPr/>
        </p:nvSpPr>
        <p:spPr bwMode="auto">
          <a:xfrm flipV="1">
            <a:off x="2895600" y="31242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8360" name="Line 8"/>
          <p:cNvSpPr>
            <a:spLocks noChangeShapeType="1"/>
          </p:cNvSpPr>
          <p:nvPr/>
        </p:nvSpPr>
        <p:spPr bwMode="auto">
          <a:xfrm flipV="1">
            <a:off x="5715000" y="31242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8361" name="Line 9"/>
          <p:cNvSpPr>
            <a:spLocks noChangeShapeType="1"/>
          </p:cNvSpPr>
          <p:nvPr/>
        </p:nvSpPr>
        <p:spPr bwMode="auto">
          <a:xfrm flipV="1">
            <a:off x="4800600" y="31242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8362" name="Line 10"/>
          <p:cNvSpPr>
            <a:spLocks noChangeShapeType="1"/>
          </p:cNvSpPr>
          <p:nvPr/>
        </p:nvSpPr>
        <p:spPr bwMode="auto">
          <a:xfrm flipV="1">
            <a:off x="4876800" y="35814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8363" name="Line 11"/>
          <p:cNvSpPr>
            <a:spLocks noChangeShapeType="1"/>
          </p:cNvSpPr>
          <p:nvPr/>
        </p:nvSpPr>
        <p:spPr bwMode="auto">
          <a:xfrm flipV="1">
            <a:off x="5181600" y="31242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8364" name="Line 12"/>
          <p:cNvSpPr>
            <a:spLocks noChangeShapeType="1"/>
          </p:cNvSpPr>
          <p:nvPr/>
        </p:nvSpPr>
        <p:spPr bwMode="auto">
          <a:xfrm flipV="1">
            <a:off x="6934200" y="31242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2175" name="Picture 21" descr="npo0001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1219200"/>
            <a:ext cx="2030413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8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8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8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8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8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8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8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8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8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83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83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83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4" grpId="0" build="p" autoUpdateAnimBg="0"/>
      <p:bldP spid="228355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9421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B65045-7567-4A34-9846-A3A1C63776E1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000"/>
          </a:p>
        </p:txBody>
      </p:sp>
      <p:sp>
        <p:nvSpPr>
          <p:cNvPr id="2324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3200400"/>
            <a:ext cx="7239000" cy="314325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endParaRPr lang="en-US" altLang="en-US" sz="3200" i="1" smtClean="0">
              <a:solidFill>
                <a:srgbClr val="0000FF"/>
              </a:solidFill>
            </a:endParaRPr>
          </a:p>
          <a:p>
            <a:pPr marL="2209800" lvl="4" indent="-381000" eaLnBrk="1" hangingPunct="1">
              <a:buFont typeface="Wingdings" panose="05000000000000000000" pitchFamily="2" charset="2"/>
              <a:buChar char="§"/>
            </a:pPr>
            <a:r>
              <a:rPr lang="en-US" altLang="en-US" sz="2800" i="1" smtClean="0"/>
              <a:t>d </a:t>
            </a:r>
            <a:r>
              <a:rPr lang="en-US" altLang="en-US" sz="2800" smtClean="0"/>
              <a:t>= density of gas</a:t>
            </a:r>
          </a:p>
          <a:p>
            <a:pPr marL="2209800" lvl="4" indent="-381000" eaLnBrk="1" hangingPunct="1">
              <a:buFont typeface="Wingdings" panose="05000000000000000000" pitchFamily="2" charset="2"/>
              <a:buChar char="§"/>
            </a:pPr>
            <a:r>
              <a:rPr lang="en-US" altLang="en-US" sz="2800" i="1" smtClean="0"/>
              <a:t>T</a:t>
            </a:r>
            <a:r>
              <a:rPr lang="en-US" altLang="en-US" sz="2800" smtClean="0"/>
              <a:t> = temperature in Kelvin</a:t>
            </a:r>
          </a:p>
          <a:p>
            <a:pPr marL="2209800" lvl="4" indent="-381000" eaLnBrk="1" hangingPunct="1">
              <a:buFont typeface="Wingdings" panose="05000000000000000000" pitchFamily="2" charset="2"/>
              <a:buChar char="§"/>
            </a:pPr>
            <a:r>
              <a:rPr lang="en-US" altLang="en-US" sz="2800" i="1" smtClean="0"/>
              <a:t>P</a:t>
            </a:r>
            <a:r>
              <a:rPr lang="en-US" altLang="en-US" sz="2800" smtClean="0"/>
              <a:t> = pressure of gas</a:t>
            </a:r>
          </a:p>
          <a:p>
            <a:pPr marL="2209800" lvl="4" indent="-381000" eaLnBrk="1" hangingPunct="1">
              <a:buFont typeface="Wingdings" panose="05000000000000000000" pitchFamily="2" charset="2"/>
              <a:buChar char="§"/>
            </a:pPr>
            <a:r>
              <a:rPr lang="en-US" altLang="en-US" sz="2800" i="1" smtClean="0"/>
              <a:t>R</a:t>
            </a:r>
            <a:r>
              <a:rPr lang="en-US" altLang="en-US" sz="2800" smtClean="0"/>
              <a:t> = universal gas constant</a:t>
            </a:r>
            <a:endParaRPr lang="en-US" altLang="en-US" sz="2800" i="1" smtClean="0"/>
          </a:p>
          <a:p>
            <a:pPr marL="2209800" lvl="4" indent="-381000" eaLnBrk="1" hangingPunct="1">
              <a:buFont typeface="Wingdings" panose="05000000000000000000" pitchFamily="2" charset="2"/>
              <a:buNone/>
            </a:pPr>
            <a:endParaRPr lang="en-US" altLang="en-US" sz="2800" i="1" smtClean="0"/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Molar Mass of a Gas</a:t>
            </a:r>
          </a:p>
        </p:txBody>
      </p:sp>
      <p:sp>
        <p:nvSpPr>
          <p:cNvPr id="94214" name="Rectangle 4"/>
          <p:cNvSpPr>
            <a:spLocks noChangeArrowheads="1"/>
          </p:cNvSpPr>
          <p:nvPr/>
        </p:nvSpPr>
        <p:spPr bwMode="auto">
          <a:xfrm>
            <a:off x="0" y="30622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94215" name="Rectangle 5"/>
          <p:cNvSpPr>
            <a:spLocks noChangeArrowheads="1"/>
          </p:cNvSpPr>
          <p:nvPr/>
        </p:nvSpPr>
        <p:spPr bwMode="auto">
          <a:xfrm>
            <a:off x="0" y="2814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graphicFrame>
        <p:nvGraphicFramePr>
          <p:cNvPr id="232454" name="Object 6"/>
          <p:cNvGraphicFramePr>
            <a:graphicFrameLocks noChangeAspect="1"/>
          </p:cNvGraphicFramePr>
          <p:nvPr/>
        </p:nvGraphicFramePr>
        <p:xfrm>
          <a:off x="1219200" y="1981200"/>
          <a:ext cx="6667500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25" name="Equation" r:id="rId4" imgW="6667500" imgH="1231900" progId="Equation.BREE4">
                  <p:embed/>
                </p:oleObj>
              </mc:Choice>
              <mc:Fallback>
                <p:oleObj name="Equation" r:id="rId4" imgW="6667500" imgH="1231900" progId="Equation.BREE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981200"/>
                        <a:ext cx="6667500" cy="122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2455" name="Line 7"/>
          <p:cNvSpPr>
            <a:spLocks noChangeShapeType="1"/>
          </p:cNvSpPr>
          <p:nvPr/>
        </p:nvSpPr>
        <p:spPr bwMode="auto">
          <a:xfrm flipV="1">
            <a:off x="4876800" y="2438400"/>
            <a:ext cx="2286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6" name="Line 8"/>
          <p:cNvSpPr>
            <a:spLocks noChangeShapeType="1"/>
          </p:cNvSpPr>
          <p:nvPr/>
        </p:nvSpPr>
        <p:spPr bwMode="auto">
          <a:xfrm flipV="1">
            <a:off x="5410200" y="2057400"/>
            <a:ext cx="2286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7" name="Line 9"/>
          <p:cNvSpPr>
            <a:spLocks noChangeShapeType="1"/>
          </p:cNvSpPr>
          <p:nvPr/>
        </p:nvSpPr>
        <p:spPr bwMode="auto">
          <a:xfrm flipV="1">
            <a:off x="6019800" y="2438400"/>
            <a:ext cx="2286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8" name="Line 10"/>
          <p:cNvSpPr>
            <a:spLocks noChangeShapeType="1"/>
          </p:cNvSpPr>
          <p:nvPr/>
        </p:nvSpPr>
        <p:spPr bwMode="auto">
          <a:xfrm flipV="1">
            <a:off x="6553200" y="2209800"/>
            <a:ext cx="2286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9" name="Line 11"/>
          <p:cNvSpPr>
            <a:spLocks noChangeShapeType="1"/>
          </p:cNvSpPr>
          <p:nvPr/>
        </p:nvSpPr>
        <p:spPr bwMode="auto">
          <a:xfrm flipV="1">
            <a:off x="5791200" y="20574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60" name="Line 12"/>
          <p:cNvSpPr>
            <a:spLocks noChangeShapeType="1"/>
          </p:cNvSpPr>
          <p:nvPr/>
        </p:nvSpPr>
        <p:spPr bwMode="auto">
          <a:xfrm flipV="1">
            <a:off x="5638800" y="28956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61" name="Rectangle 13"/>
          <p:cNvSpPr>
            <a:spLocks noChangeArrowheads="1"/>
          </p:cNvSpPr>
          <p:nvPr/>
        </p:nvSpPr>
        <p:spPr bwMode="auto">
          <a:xfrm>
            <a:off x="990600" y="2057400"/>
            <a:ext cx="3429000" cy="12954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2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2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24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24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24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24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2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2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2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2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2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2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32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0" grpId="0" build="p" autoUpdateAnimBg="0"/>
      <p:bldP spid="232451" grpId="0" autoUpdateAnimBg="0"/>
      <p:bldP spid="23246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9625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DB0A2D3-7579-406C-BE8F-A15048F7954F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000"/>
          </a:p>
        </p:txBody>
      </p:sp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143000"/>
            <a:ext cx="7010400" cy="533400"/>
          </a:xfrm>
        </p:spPr>
        <p:txBody>
          <a:bodyPr/>
          <a:lstStyle/>
          <a:p>
            <a:pPr eaLnBrk="1" hangingPunct="1"/>
            <a:r>
              <a:rPr lang="en-US" altLang="en-US" smtClean="0"/>
              <a:t>Exercise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133600"/>
            <a:ext cx="8001000" cy="1544638"/>
          </a:xfrm>
        </p:spPr>
        <p:txBody>
          <a:bodyPr/>
          <a:lstStyle/>
          <a:p>
            <a:pPr marL="854075" indent="-3175" eaLnBrk="1" hangingPunct="1">
              <a:buFontTx/>
              <a:buNone/>
            </a:pPr>
            <a:r>
              <a:rPr lang="en-US" altLang="en-US" sz="2800" smtClean="0"/>
              <a:t>	What is the density of F</a:t>
            </a:r>
            <a:r>
              <a:rPr lang="en-US" altLang="en-US" sz="2800" baseline="-25000" smtClean="0"/>
              <a:t>2</a:t>
            </a:r>
            <a:r>
              <a:rPr lang="en-US" altLang="en-US" sz="2800" smtClean="0"/>
              <a:t> at STP (in g/L)?</a:t>
            </a:r>
          </a:p>
          <a:p>
            <a:pPr marL="854075" indent="-3175" eaLnBrk="1" hangingPunct="1">
              <a:buFontTx/>
              <a:buNone/>
            </a:pPr>
            <a:endParaRPr lang="en-US" altLang="en-US" sz="2800" smtClean="0"/>
          </a:p>
          <a:p>
            <a:pPr marL="854075" indent="-3175" eaLnBrk="1" hangingPunct="1">
              <a:buFontTx/>
              <a:buNone/>
            </a:pPr>
            <a:r>
              <a:rPr lang="en-US" altLang="en-US" sz="2800" smtClean="0"/>
              <a:t>				         </a:t>
            </a:r>
            <a:r>
              <a:rPr lang="en-US" altLang="en-US" smtClean="0">
                <a:solidFill>
                  <a:srgbClr val="009900"/>
                </a:solidFill>
              </a:rPr>
              <a:t>1.70 g/L</a:t>
            </a:r>
          </a:p>
        </p:txBody>
      </p:sp>
      <p:pic>
        <p:nvPicPr>
          <p:cNvPr id="96262" name="Picture 4" descr="MMj0189251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4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34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498" grpId="0" autoUpdateAnimBg="0"/>
      <p:bldP spid="234499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9830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B18AE3C-2E5D-4A87-90D6-C2C3939E9927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000"/>
          </a:p>
        </p:txBody>
      </p:sp>
      <p:sp>
        <p:nvSpPr>
          <p:cNvPr id="2365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7391400" cy="2470150"/>
          </a:xfrm>
        </p:spPr>
        <p:txBody>
          <a:bodyPr/>
          <a:lstStyle/>
          <a:p>
            <a:pPr marL="533400" indent="-533400" eaLnBrk="1" hangingPunct="1"/>
            <a:r>
              <a:rPr lang="en-US" altLang="en-US" sz="2800" smtClean="0"/>
              <a:t>For a mixture of gases in a container,</a:t>
            </a:r>
          </a:p>
          <a:p>
            <a:pPr marL="533400" indent="-533400" eaLnBrk="1" hangingPunct="1">
              <a:buFontTx/>
              <a:buNone/>
            </a:pPr>
            <a:r>
              <a:rPr lang="en-US" altLang="en-US" sz="2800" smtClean="0"/>
              <a:t>		</a:t>
            </a:r>
            <a:r>
              <a:rPr lang="en-US" altLang="en-US" sz="3200" i="1" smtClean="0">
                <a:solidFill>
                  <a:srgbClr val="0000FF"/>
                </a:solidFill>
              </a:rPr>
              <a:t>P</a:t>
            </a:r>
            <a:r>
              <a:rPr lang="en-US" altLang="en-US" sz="3200" i="1" baseline="-25000" smtClean="0">
                <a:solidFill>
                  <a:srgbClr val="0000FF"/>
                </a:solidFill>
              </a:rPr>
              <a:t>Total</a:t>
            </a:r>
            <a:r>
              <a:rPr lang="en-US" altLang="en-US" sz="3200" i="1" smtClean="0">
                <a:solidFill>
                  <a:srgbClr val="0000FF"/>
                </a:solidFill>
              </a:rPr>
              <a:t>  =  P</a:t>
            </a:r>
            <a:r>
              <a:rPr lang="en-US" altLang="en-US" sz="3200" i="1" baseline="-25000" smtClean="0">
                <a:solidFill>
                  <a:srgbClr val="0000FF"/>
                </a:solidFill>
              </a:rPr>
              <a:t>1</a:t>
            </a:r>
            <a:r>
              <a:rPr lang="en-US" altLang="en-US" sz="3200" i="1" smtClean="0">
                <a:solidFill>
                  <a:srgbClr val="0000FF"/>
                </a:solidFill>
              </a:rPr>
              <a:t> + P</a:t>
            </a:r>
            <a:r>
              <a:rPr lang="en-US" altLang="en-US" sz="3200" i="1" baseline="-25000" smtClean="0">
                <a:solidFill>
                  <a:srgbClr val="0000FF"/>
                </a:solidFill>
              </a:rPr>
              <a:t>2</a:t>
            </a:r>
            <a:r>
              <a:rPr lang="en-US" altLang="en-US" sz="3200" i="1" smtClean="0">
                <a:solidFill>
                  <a:srgbClr val="0000FF"/>
                </a:solidFill>
              </a:rPr>
              <a:t> + P</a:t>
            </a:r>
            <a:r>
              <a:rPr lang="en-US" altLang="en-US" sz="3200" i="1" baseline="-25000" smtClean="0">
                <a:solidFill>
                  <a:srgbClr val="0000FF"/>
                </a:solidFill>
              </a:rPr>
              <a:t>3</a:t>
            </a:r>
            <a:r>
              <a:rPr lang="en-US" altLang="en-US" sz="3200" i="1" smtClean="0">
                <a:solidFill>
                  <a:srgbClr val="0000FF"/>
                </a:solidFill>
              </a:rPr>
              <a:t> + . . . </a:t>
            </a:r>
          </a:p>
          <a:p>
            <a:pPr marL="533400" indent="-533400" eaLnBrk="1" hangingPunct="1"/>
            <a:r>
              <a:rPr lang="en-US" altLang="en-US" sz="2800" smtClean="0"/>
              <a:t>The total pressure exerted is the sum of the pressures that each gas would exert if it were alone.</a:t>
            </a:r>
            <a:endParaRPr lang="en-US" altLang="en-US" sz="3200" i="1" smtClean="0"/>
          </a:p>
        </p:txBody>
      </p:sp>
      <p:sp>
        <p:nvSpPr>
          <p:cNvPr id="9830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983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6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65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65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6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npo0001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76200"/>
            <a:ext cx="6756400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9701" name="Group 5"/>
          <p:cNvGrpSpPr>
            <a:grpSpLocks/>
          </p:cNvGrpSpPr>
          <p:nvPr/>
        </p:nvGrpSpPr>
        <p:grpSpPr bwMode="auto">
          <a:xfrm>
            <a:off x="2481263" y="5638800"/>
            <a:ext cx="4173537" cy="396875"/>
            <a:chOff x="48" y="3552"/>
            <a:chExt cx="2629" cy="250"/>
          </a:xfrm>
        </p:grpSpPr>
        <p:sp>
          <p:nvSpPr>
            <p:cNvPr id="100362" name="Text Box 3"/>
            <p:cNvSpPr txBox="1">
              <a:spLocks noChangeArrowheads="1"/>
            </p:cNvSpPr>
            <p:nvPr/>
          </p:nvSpPr>
          <p:spPr bwMode="auto">
            <a:xfrm>
              <a:off x="48" y="3552"/>
              <a:ext cx="262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aseline="0">
                  <a:solidFill>
                    <a:srgbClr val="000000"/>
                  </a:solidFill>
                  <a:latin typeface="Arial" panose="020B0604020202020204" pitchFamily="34" charset="0"/>
                </a:rPr>
                <a:t>2KClO</a:t>
              </a:r>
              <a:r>
                <a:rPr lang="en-US" altLang="en-US" sz="2000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  <a:r>
                <a:rPr lang="en-US" altLang="en-US" sz="2000" baseline="0">
                  <a:solidFill>
                    <a:srgbClr val="000000"/>
                  </a:solidFill>
                  <a:latin typeface="Arial" panose="020B0604020202020204" pitchFamily="34" charset="0"/>
                </a:rPr>
                <a:t> (</a:t>
              </a:r>
              <a:r>
                <a:rPr lang="en-US" altLang="en-US" sz="2000" i="1" baseline="0">
                  <a:solidFill>
                    <a:srgbClr val="000000"/>
                  </a:solidFill>
                  <a:latin typeface="Arial" panose="020B0604020202020204" pitchFamily="34" charset="0"/>
                </a:rPr>
                <a:t>s</a:t>
              </a:r>
              <a:r>
                <a:rPr lang="en-US" altLang="en-US" sz="2000" baseline="0">
                  <a:solidFill>
                    <a:srgbClr val="000000"/>
                  </a:solidFill>
                  <a:latin typeface="Arial" panose="020B0604020202020204" pitchFamily="34" charset="0"/>
                </a:rPr>
                <a:t>)           2KCl (</a:t>
              </a:r>
              <a:r>
                <a:rPr lang="en-US" altLang="en-US" sz="2000" i="1" baseline="0">
                  <a:solidFill>
                    <a:srgbClr val="000000"/>
                  </a:solidFill>
                  <a:latin typeface="Arial" panose="020B0604020202020204" pitchFamily="34" charset="0"/>
                </a:rPr>
                <a:t>s</a:t>
              </a:r>
              <a:r>
                <a:rPr lang="en-US" altLang="en-US" sz="2000" baseline="0">
                  <a:solidFill>
                    <a:srgbClr val="000000"/>
                  </a:solidFill>
                  <a:latin typeface="Arial" panose="020B0604020202020204" pitchFamily="34" charset="0"/>
                </a:rPr>
                <a:t>) + 3O</a:t>
              </a:r>
              <a:r>
                <a:rPr lang="en-US" altLang="en-US" sz="2000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r>
                <a:rPr lang="en-US" altLang="en-US" sz="2000" baseline="0">
                  <a:solidFill>
                    <a:srgbClr val="000000"/>
                  </a:solidFill>
                  <a:latin typeface="Arial" panose="020B0604020202020204" pitchFamily="34" charset="0"/>
                </a:rPr>
                <a:t> (</a:t>
              </a:r>
              <a:r>
                <a:rPr lang="en-US" altLang="en-US" sz="2000" i="1" baseline="0">
                  <a:solidFill>
                    <a:srgbClr val="000000"/>
                  </a:solidFill>
                  <a:latin typeface="Arial" panose="020B0604020202020204" pitchFamily="34" charset="0"/>
                </a:rPr>
                <a:t>g</a:t>
              </a:r>
              <a:r>
                <a:rPr lang="en-US" altLang="en-US" sz="2000" baseline="0">
                  <a:solidFill>
                    <a:srgbClr val="000000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100363" name="Line 4"/>
            <p:cNvSpPr>
              <a:spLocks noChangeShapeType="1"/>
            </p:cNvSpPr>
            <p:nvPr/>
          </p:nvSpPr>
          <p:spPr bwMode="auto">
            <a:xfrm>
              <a:off x="920" y="3680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0356" name="Text Box 6"/>
          <p:cNvSpPr txBox="1">
            <a:spLocks noChangeArrowheads="1"/>
          </p:cNvSpPr>
          <p:nvPr/>
        </p:nvSpPr>
        <p:spPr bwMode="auto">
          <a:xfrm>
            <a:off x="4876800" y="4800600"/>
            <a:ext cx="2057400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 baseline="0">
                <a:solidFill>
                  <a:srgbClr val="000000"/>
                </a:solidFill>
                <a:latin typeface="Arial" panose="020B0604020202020204" pitchFamily="34" charset="0"/>
              </a:rPr>
              <a:t>Bottle full of oxygen gas and water vapor</a:t>
            </a:r>
          </a:p>
        </p:txBody>
      </p:sp>
      <p:grpSp>
        <p:nvGrpSpPr>
          <p:cNvPr id="29707" name="Group 11"/>
          <p:cNvGrpSpPr>
            <a:grpSpLocks/>
          </p:cNvGrpSpPr>
          <p:nvPr/>
        </p:nvGrpSpPr>
        <p:grpSpPr bwMode="auto">
          <a:xfrm>
            <a:off x="3389313" y="6153150"/>
            <a:ext cx="2274887" cy="552450"/>
            <a:chOff x="293" y="3817"/>
            <a:chExt cx="1433" cy="348"/>
          </a:xfrm>
        </p:grpSpPr>
        <p:sp>
          <p:nvSpPr>
            <p:cNvPr id="100359" name="Text Box 8"/>
            <p:cNvSpPr txBox="1">
              <a:spLocks noChangeArrowheads="1"/>
            </p:cNvSpPr>
            <p:nvPr/>
          </p:nvSpPr>
          <p:spPr bwMode="auto">
            <a:xfrm>
              <a:off x="293" y="3817"/>
              <a:ext cx="143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i="1" baseline="0">
                  <a:solidFill>
                    <a:srgbClr val="000000"/>
                  </a:solidFill>
                  <a:latin typeface="Arial" panose="020B0604020202020204" pitchFamily="34" charset="0"/>
                </a:rPr>
                <a:t>P</a:t>
              </a:r>
              <a:r>
                <a:rPr lang="en-US" altLang="en-US" sz="2400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T</a:t>
              </a:r>
              <a:r>
                <a:rPr lang="en-US" altLang="en-US" sz="2400" baseline="0">
                  <a:solidFill>
                    <a:srgbClr val="000000"/>
                  </a:solidFill>
                  <a:latin typeface="Arial" panose="020B0604020202020204" pitchFamily="34" charset="0"/>
                </a:rPr>
                <a:t> = </a:t>
              </a:r>
              <a:r>
                <a:rPr lang="en-US" altLang="en-US" sz="2400" i="1" baseline="0">
                  <a:solidFill>
                    <a:srgbClr val="000000"/>
                  </a:solidFill>
                  <a:latin typeface="Arial" panose="020B0604020202020204" pitchFamily="34" charset="0"/>
                </a:rPr>
                <a:t>P</a:t>
              </a:r>
              <a:r>
                <a:rPr lang="en-US" altLang="en-US" sz="2400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O   </a:t>
              </a:r>
              <a:r>
                <a:rPr lang="en-US" altLang="en-US" sz="2400" baseline="0">
                  <a:solidFill>
                    <a:srgbClr val="000000"/>
                  </a:solidFill>
                  <a:latin typeface="Arial" panose="020B0604020202020204" pitchFamily="34" charset="0"/>
                </a:rPr>
                <a:t>+ </a:t>
              </a:r>
              <a:r>
                <a:rPr lang="en-US" altLang="en-US" sz="2400" i="1" baseline="0">
                  <a:solidFill>
                    <a:srgbClr val="000000"/>
                  </a:solidFill>
                  <a:latin typeface="Arial" panose="020B0604020202020204" pitchFamily="34" charset="0"/>
                </a:rPr>
                <a:t>P</a:t>
              </a:r>
              <a:r>
                <a:rPr lang="en-US" altLang="en-US" sz="2400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H  O</a:t>
              </a:r>
              <a:endParaRPr lang="en-US" altLang="en-US" sz="2400" baseline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0360" name="Text Box 9"/>
            <p:cNvSpPr txBox="1">
              <a:spLocks noChangeArrowheads="1"/>
            </p:cNvSpPr>
            <p:nvPr/>
          </p:nvSpPr>
          <p:spPr bwMode="auto">
            <a:xfrm>
              <a:off x="943" y="3992"/>
              <a:ext cx="1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aseline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00361" name="Text Box 10"/>
            <p:cNvSpPr txBox="1">
              <a:spLocks noChangeArrowheads="1"/>
            </p:cNvSpPr>
            <p:nvPr/>
          </p:nvSpPr>
          <p:spPr bwMode="auto">
            <a:xfrm>
              <a:off x="1439" y="3992"/>
              <a:ext cx="1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aseline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00358" name="Text Box 13"/>
          <p:cNvSpPr txBox="1">
            <a:spLocks noChangeArrowheads="1"/>
          </p:cNvSpPr>
          <p:nvPr/>
        </p:nvSpPr>
        <p:spPr bwMode="auto">
          <a:xfrm>
            <a:off x="8531225" y="6384925"/>
            <a:ext cx="536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  <a:latin typeface="Arial" panose="020B0604020202020204" pitchFamily="34" charset="0"/>
              </a:rPr>
              <a:t>5.6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1504950" y="15875"/>
            <a:ext cx="61626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aseline="0">
                <a:solidFill>
                  <a:srgbClr val="000000"/>
                </a:solidFill>
                <a:latin typeface="Arial" panose="020B0604020202020204" pitchFamily="34" charset="0"/>
              </a:rPr>
              <a:t>Dalton’s Law of Partial Pressures</a:t>
            </a:r>
          </a:p>
        </p:txBody>
      </p:sp>
      <p:pic>
        <p:nvPicPr>
          <p:cNvPr id="101379" name="Picture 3" descr="npo00013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9" b="6169"/>
          <a:stretch>
            <a:fillRect/>
          </a:stretch>
        </p:blipFill>
        <p:spPr bwMode="auto">
          <a:xfrm>
            <a:off x="0" y="1265238"/>
            <a:ext cx="9144000" cy="432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5486400" y="1600200"/>
            <a:ext cx="1752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i="1" baseline="0">
                <a:solidFill>
                  <a:srgbClr val="000000"/>
                </a:solidFill>
                <a:latin typeface="Arial" panose="020B0604020202020204" pitchFamily="34" charset="0"/>
              </a:rPr>
              <a:t>V</a:t>
            </a:r>
            <a:r>
              <a:rPr lang="en-US" altLang="en-US" sz="2800" baseline="0">
                <a:solidFill>
                  <a:srgbClr val="000000"/>
                </a:solidFill>
                <a:latin typeface="Arial" panose="020B0604020202020204" pitchFamily="34" charset="0"/>
              </a:rPr>
              <a:t> and </a:t>
            </a:r>
            <a:r>
              <a:rPr lang="en-US" altLang="en-US" sz="2800" i="1" baseline="0">
                <a:solidFill>
                  <a:srgbClr val="000000"/>
                </a:solidFill>
                <a:latin typeface="Arial" panose="020B0604020202020204" pitchFamily="34" charset="0"/>
              </a:rPr>
              <a:t>T</a:t>
            </a:r>
            <a:r>
              <a:rPr lang="en-US" altLang="en-US" sz="2800" baseline="0">
                <a:solidFill>
                  <a:srgbClr val="000000"/>
                </a:solidFill>
                <a:latin typeface="Arial" panose="020B0604020202020204" pitchFamily="34" charset="0"/>
              </a:rPr>
              <a:t> are </a:t>
            </a:r>
            <a:r>
              <a:rPr lang="en-US" altLang="en-US" sz="2400" b="1" baseline="0">
                <a:solidFill>
                  <a:srgbClr val="000000"/>
                </a:solidFill>
                <a:latin typeface="Arial" panose="020B0604020202020204" pitchFamily="34" charset="0"/>
              </a:rPr>
              <a:t>constant</a:t>
            </a:r>
            <a:endParaRPr lang="en-US" altLang="en-US" sz="2400" i="1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85800" y="5638800"/>
            <a:ext cx="555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i="1" baseline="0">
                <a:solidFill>
                  <a:srgbClr val="FF0000"/>
                </a:solidFill>
                <a:latin typeface="Arial" panose="020B0604020202020204" pitchFamily="34" charset="0"/>
              </a:rPr>
              <a:t>P</a:t>
            </a:r>
            <a:r>
              <a:rPr lang="en-US" altLang="en-US" sz="2800" baseline="-2500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en-US" altLang="en-US" sz="2800" i="1" baseline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4294188" y="5638800"/>
            <a:ext cx="555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i="1" baseline="0">
                <a:solidFill>
                  <a:srgbClr val="00CC99"/>
                </a:solidFill>
                <a:latin typeface="Arial" panose="020B0604020202020204" pitchFamily="34" charset="0"/>
              </a:rPr>
              <a:t>P</a:t>
            </a:r>
            <a:r>
              <a:rPr lang="en-US" altLang="en-US" sz="2800" baseline="-25000">
                <a:solidFill>
                  <a:srgbClr val="00CC99"/>
                </a:solidFill>
                <a:latin typeface="Arial" panose="020B0604020202020204" pitchFamily="34" charset="0"/>
              </a:rPr>
              <a:t>2</a:t>
            </a:r>
            <a:endParaRPr lang="en-US" altLang="en-US" sz="2800" i="1" baseline="0">
              <a:solidFill>
                <a:srgbClr val="00CC99"/>
              </a:solidFill>
              <a:latin typeface="Arial" panose="020B0604020202020204" pitchFamily="34" charset="0"/>
            </a:endParaRP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6745288" y="5638800"/>
            <a:ext cx="23987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i="1" baseline="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lang="en-US" altLang="en-US" sz="2800" baseline="-25000">
                <a:solidFill>
                  <a:srgbClr val="000000"/>
                </a:solidFill>
                <a:latin typeface="Arial" panose="020B0604020202020204" pitchFamily="34" charset="0"/>
              </a:rPr>
              <a:t>total</a:t>
            </a:r>
            <a:r>
              <a:rPr lang="en-US" altLang="en-US" sz="2800" i="1" baseline="-250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baseline="0">
                <a:solidFill>
                  <a:srgbClr val="000000"/>
                </a:solidFill>
                <a:latin typeface="Arial" panose="020B0604020202020204" pitchFamily="34" charset="0"/>
              </a:rPr>
              <a:t>= </a:t>
            </a:r>
            <a:r>
              <a:rPr lang="en-US" altLang="en-US" sz="2800" i="1" baseline="0">
                <a:solidFill>
                  <a:srgbClr val="FF0000"/>
                </a:solidFill>
                <a:latin typeface="Arial" panose="020B0604020202020204" pitchFamily="34" charset="0"/>
              </a:rPr>
              <a:t>P</a:t>
            </a:r>
            <a:r>
              <a:rPr lang="en-US" altLang="en-US" sz="2800" baseline="-2500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r>
              <a:rPr lang="en-US" altLang="en-US" sz="2800" baseline="0">
                <a:solidFill>
                  <a:srgbClr val="000000"/>
                </a:solidFill>
                <a:latin typeface="Arial" panose="020B0604020202020204" pitchFamily="34" charset="0"/>
              </a:rPr>
              <a:t> + </a:t>
            </a:r>
            <a:r>
              <a:rPr lang="en-US" altLang="en-US" sz="2800" i="1" baseline="0">
                <a:solidFill>
                  <a:srgbClr val="00CC99"/>
                </a:solidFill>
                <a:latin typeface="Arial" panose="020B0604020202020204" pitchFamily="34" charset="0"/>
              </a:rPr>
              <a:t>P</a:t>
            </a:r>
            <a:r>
              <a:rPr lang="en-US" altLang="en-US" sz="2800" baseline="-25000">
                <a:solidFill>
                  <a:srgbClr val="00CC99"/>
                </a:solidFill>
                <a:latin typeface="Arial" panose="020B0604020202020204" pitchFamily="34" charset="0"/>
              </a:rPr>
              <a:t>2</a:t>
            </a:r>
            <a:endParaRPr lang="en-US" altLang="en-US" sz="2800" i="1" baseline="0">
              <a:solidFill>
                <a:srgbClr val="00CC99"/>
              </a:solidFill>
              <a:latin typeface="Arial" panose="020B0604020202020204" pitchFamily="34" charset="0"/>
            </a:endParaRPr>
          </a:p>
        </p:txBody>
      </p:sp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8531225" y="6384925"/>
            <a:ext cx="536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  <a:latin typeface="Arial" panose="020B0604020202020204" pitchFamily="34" charset="0"/>
              </a:rPr>
              <a:t>5.6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autoUpdateAnimBg="0"/>
      <p:bldP spid="26629" grpId="0" autoUpdateAnimBg="0"/>
      <p:bldP spid="26630" grpId="0" autoUpdateAnimBg="0"/>
      <p:bldP spid="26631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8763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aseline="0">
                <a:solidFill>
                  <a:srgbClr val="000000"/>
                </a:solidFill>
                <a:latin typeface="Arial" panose="020B0604020202020204" pitchFamily="34" charset="0"/>
              </a:rPr>
              <a:t>Consider a case in which two gases, </a:t>
            </a:r>
            <a:r>
              <a:rPr lang="en-US" altLang="en-US" sz="2400" baseline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en-US" altLang="en-US" sz="2400" baseline="0">
                <a:solidFill>
                  <a:srgbClr val="000000"/>
                </a:solidFill>
                <a:latin typeface="Arial" panose="020B0604020202020204" pitchFamily="34" charset="0"/>
              </a:rPr>
              <a:t> and </a:t>
            </a:r>
            <a:r>
              <a:rPr lang="en-US" altLang="en-US" sz="2400" baseline="0">
                <a:solidFill>
                  <a:srgbClr val="00CC99"/>
                </a:solidFill>
                <a:latin typeface="Arial" panose="020B0604020202020204" pitchFamily="34" charset="0"/>
              </a:rPr>
              <a:t>B</a:t>
            </a:r>
            <a:r>
              <a:rPr lang="en-US" altLang="en-US" sz="2400" baseline="0">
                <a:solidFill>
                  <a:srgbClr val="000000"/>
                </a:solidFill>
                <a:latin typeface="Arial" panose="020B0604020202020204" pitchFamily="34" charset="0"/>
              </a:rPr>
              <a:t>, are in a container of volume V.</a:t>
            </a:r>
          </a:p>
        </p:txBody>
      </p:sp>
      <p:pic>
        <p:nvPicPr>
          <p:cNvPr id="102403" name="Picture 4" descr="npo00013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3" t="6171" b="6171"/>
          <a:stretch>
            <a:fillRect/>
          </a:stretch>
        </p:blipFill>
        <p:spPr bwMode="auto">
          <a:xfrm>
            <a:off x="7686675" y="0"/>
            <a:ext cx="1419225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7683" name="Group 35"/>
          <p:cNvGrpSpPr>
            <a:grpSpLocks/>
          </p:cNvGrpSpPr>
          <p:nvPr/>
        </p:nvGrpSpPr>
        <p:grpSpPr bwMode="auto">
          <a:xfrm>
            <a:off x="576263" y="1371600"/>
            <a:ext cx="1889125" cy="976313"/>
            <a:chOff x="363" y="864"/>
            <a:chExt cx="1190" cy="615"/>
          </a:xfrm>
        </p:grpSpPr>
        <p:sp>
          <p:nvSpPr>
            <p:cNvPr id="102436" name="Text Box 5"/>
            <p:cNvSpPr txBox="1">
              <a:spLocks noChangeArrowheads="1"/>
            </p:cNvSpPr>
            <p:nvPr/>
          </p:nvSpPr>
          <p:spPr bwMode="auto">
            <a:xfrm>
              <a:off x="363" y="1001"/>
              <a:ext cx="62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i="1" baseline="0">
                  <a:solidFill>
                    <a:srgbClr val="FF0000"/>
                  </a:solidFill>
                  <a:latin typeface="Arial" panose="020B0604020202020204" pitchFamily="34" charset="0"/>
                </a:rPr>
                <a:t>P</a:t>
              </a:r>
              <a:r>
                <a:rPr lang="en-US" altLang="en-US" sz="2800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A</a:t>
              </a:r>
              <a:r>
                <a:rPr lang="en-US" altLang="en-US" sz="2800" baseline="0">
                  <a:solidFill>
                    <a:srgbClr val="000000"/>
                  </a:solidFill>
                  <a:latin typeface="Arial" panose="020B0604020202020204" pitchFamily="34" charset="0"/>
                </a:rPr>
                <a:t> = </a:t>
              </a:r>
              <a:endParaRPr lang="en-US" altLang="en-US" sz="2800" i="1" baseline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02437" name="Group 10"/>
            <p:cNvGrpSpPr>
              <a:grpSpLocks/>
            </p:cNvGrpSpPr>
            <p:nvPr/>
          </p:nvGrpSpPr>
          <p:grpSpPr bwMode="auto">
            <a:xfrm>
              <a:off x="912" y="864"/>
              <a:ext cx="641" cy="615"/>
              <a:chOff x="1392" y="1152"/>
              <a:chExt cx="641" cy="615"/>
            </a:xfrm>
          </p:grpSpPr>
          <p:sp>
            <p:nvSpPr>
              <p:cNvPr id="102438" name="Text Box 6"/>
              <p:cNvSpPr txBox="1">
                <a:spLocks noChangeArrowheads="1"/>
              </p:cNvSpPr>
              <p:nvPr/>
            </p:nvSpPr>
            <p:spPr bwMode="auto">
              <a:xfrm>
                <a:off x="1392" y="1152"/>
                <a:ext cx="641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800" i="1" baseline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n</a:t>
                </a:r>
                <a:r>
                  <a:rPr lang="en-US" altLang="en-US" sz="2800" i="1" baseline="-25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A</a:t>
                </a:r>
                <a:r>
                  <a:rPr lang="en-US" altLang="en-US" sz="2800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RT</a:t>
                </a:r>
                <a:endParaRPr lang="en-US" altLang="en-US" sz="2800" i="1" baseline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439" name="Line 7"/>
              <p:cNvSpPr>
                <a:spLocks noChangeShapeType="1"/>
              </p:cNvSpPr>
              <p:nvPr/>
            </p:nvSpPr>
            <p:spPr bwMode="auto">
              <a:xfrm>
                <a:off x="1448" y="1460"/>
                <a:ext cx="5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40" name="Text Box 8"/>
              <p:cNvSpPr txBox="1">
                <a:spLocks noChangeArrowheads="1"/>
              </p:cNvSpPr>
              <p:nvPr/>
            </p:nvSpPr>
            <p:spPr bwMode="auto">
              <a:xfrm>
                <a:off x="1580" y="1440"/>
                <a:ext cx="265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800" i="1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V</a:t>
                </a:r>
              </a:p>
            </p:txBody>
          </p:sp>
        </p:grpSp>
      </p:grpSp>
      <p:grpSp>
        <p:nvGrpSpPr>
          <p:cNvPr id="27684" name="Group 36"/>
          <p:cNvGrpSpPr>
            <a:grpSpLocks/>
          </p:cNvGrpSpPr>
          <p:nvPr/>
        </p:nvGrpSpPr>
        <p:grpSpPr bwMode="auto">
          <a:xfrm>
            <a:off x="571500" y="2376488"/>
            <a:ext cx="1889125" cy="976312"/>
            <a:chOff x="360" y="1497"/>
            <a:chExt cx="1190" cy="615"/>
          </a:xfrm>
        </p:grpSpPr>
        <p:sp>
          <p:nvSpPr>
            <p:cNvPr id="102431" name="Text Box 11"/>
            <p:cNvSpPr txBox="1">
              <a:spLocks noChangeArrowheads="1"/>
            </p:cNvSpPr>
            <p:nvPr/>
          </p:nvSpPr>
          <p:spPr bwMode="auto">
            <a:xfrm>
              <a:off x="360" y="1634"/>
              <a:ext cx="62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i="1" baseline="0">
                  <a:solidFill>
                    <a:srgbClr val="00CC99"/>
                  </a:solidFill>
                  <a:latin typeface="Arial" panose="020B0604020202020204" pitchFamily="34" charset="0"/>
                </a:rPr>
                <a:t>P</a:t>
              </a:r>
              <a:r>
                <a:rPr lang="en-US" altLang="en-US" sz="2800" baseline="-25000">
                  <a:solidFill>
                    <a:srgbClr val="00CC99"/>
                  </a:solidFill>
                  <a:latin typeface="Arial" panose="020B0604020202020204" pitchFamily="34" charset="0"/>
                </a:rPr>
                <a:t>B</a:t>
              </a:r>
              <a:r>
                <a:rPr lang="en-US" altLang="en-US" sz="2800" baseline="0">
                  <a:solidFill>
                    <a:srgbClr val="000000"/>
                  </a:solidFill>
                  <a:latin typeface="Arial" panose="020B0604020202020204" pitchFamily="34" charset="0"/>
                </a:rPr>
                <a:t> = </a:t>
              </a:r>
              <a:endParaRPr lang="en-US" altLang="en-US" sz="2800" i="1" baseline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02432" name="Group 12"/>
            <p:cNvGrpSpPr>
              <a:grpSpLocks/>
            </p:cNvGrpSpPr>
            <p:nvPr/>
          </p:nvGrpSpPr>
          <p:grpSpPr bwMode="auto">
            <a:xfrm>
              <a:off x="909" y="1497"/>
              <a:ext cx="641" cy="615"/>
              <a:chOff x="1392" y="1152"/>
              <a:chExt cx="641" cy="615"/>
            </a:xfrm>
          </p:grpSpPr>
          <p:sp>
            <p:nvSpPr>
              <p:cNvPr id="102433" name="Text Box 13"/>
              <p:cNvSpPr txBox="1">
                <a:spLocks noChangeArrowheads="1"/>
              </p:cNvSpPr>
              <p:nvPr/>
            </p:nvSpPr>
            <p:spPr bwMode="auto">
              <a:xfrm>
                <a:off x="1392" y="1152"/>
                <a:ext cx="641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800" i="1" baseline="0">
                    <a:solidFill>
                      <a:srgbClr val="00CC99"/>
                    </a:solidFill>
                    <a:latin typeface="Arial" panose="020B0604020202020204" pitchFamily="34" charset="0"/>
                  </a:rPr>
                  <a:t>n</a:t>
                </a:r>
                <a:r>
                  <a:rPr lang="en-US" altLang="en-US" sz="2800" i="1" baseline="-25000">
                    <a:solidFill>
                      <a:srgbClr val="00CC99"/>
                    </a:solidFill>
                    <a:latin typeface="Arial" panose="020B0604020202020204" pitchFamily="34" charset="0"/>
                  </a:rPr>
                  <a:t>B</a:t>
                </a:r>
                <a:r>
                  <a:rPr lang="en-US" altLang="en-US" sz="2800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RT</a:t>
                </a:r>
                <a:endParaRPr lang="en-US" altLang="en-US" sz="2800" i="1" baseline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434" name="Line 14"/>
              <p:cNvSpPr>
                <a:spLocks noChangeShapeType="1"/>
              </p:cNvSpPr>
              <p:nvPr/>
            </p:nvSpPr>
            <p:spPr bwMode="auto">
              <a:xfrm>
                <a:off x="1448" y="1460"/>
                <a:ext cx="5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35" name="Text Box 15"/>
              <p:cNvSpPr txBox="1">
                <a:spLocks noChangeArrowheads="1"/>
              </p:cNvSpPr>
              <p:nvPr/>
            </p:nvSpPr>
            <p:spPr bwMode="auto">
              <a:xfrm>
                <a:off x="1580" y="1440"/>
                <a:ext cx="265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800" i="1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V</a:t>
                </a:r>
              </a:p>
            </p:txBody>
          </p:sp>
        </p:grpSp>
      </p:grpSp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2971800" y="1600200"/>
            <a:ext cx="4283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i="1" baseline="0">
                <a:solidFill>
                  <a:srgbClr val="FF0000"/>
                </a:solidFill>
                <a:latin typeface="Arial" panose="020B0604020202020204" pitchFamily="34" charset="0"/>
              </a:rPr>
              <a:t>n</a:t>
            </a:r>
            <a:r>
              <a:rPr lang="en-US" altLang="en-US" sz="2400" baseline="-2500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en-US" altLang="en-US" sz="2400" baseline="0">
                <a:solidFill>
                  <a:srgbClr val="000000"/>
                </a:solidFill>
                <a:latin typeface="Arial" panose="020B0604020202020204" pitchFamily="34" charset="0"/>
              </a:rPr>
              <a:t> is the number of moles of </a:t>
            </a:r>
            <a:r>
              <a:rPr lang="en-US" altLang="en-US" sz="2400" baseline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endParaRPr lang="en-US" altLang="en-US" sz="2400" i="1" baseline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7665" name="Text Box 17"/>
          <p:cNvSpPr txBox="1">
            <a:spLocks noChangeArrowheads="1"/>
          </p:cNvSpPr>
          <p:nvPr/>
        </p:nvSpPr>
        <p:spPr bwMode="auto">
          <a:xfrm>
            <a:off x="2971800" y="2590800"/>
            <a:ext cx="4283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i="1" baseline="0">
                <a:solidFill>
                  <a:srgbClr val="00CC99"/>
                </a:solidFill>
                <a:latin typeface="Arial" panose="020B0604020202020204" pitchFamily="34" charset="0"/>
              </a:rPr>
              <a:t>n</a:t>
            </a:r>
            <a:r>
              <a:rPr lang="en-US" altLang="en-US" sz="2400" baseline="-25000">
                <a:solidFill>
                  <a:srgbClr val="00CC99"/>
                </a:solidFill>
                <a:latin typeface="Arial" panose="020B0604020202020204" pitchFamily="34" charset="0"/>
              </a:rPr>
              <a:t>B</a:t>
            </a:r>
            <a:r>
              <a:rPr lang="en-US" altLang="en-US" sz="2400" baseline="0">
                <a:solidFill>
                  <a:srgbClr val="000000"/>
                </a:solidFill>
                <a:latin typeface="Arial" panose="020B0604020202020204" pitchFamily="34" charset="0"/>
              </a:rPr>
              <a:t> is the number of moles of </a:t>
            </a:r>
            <a:r>
              <a:rPr lang="en-US" altLang="en-US" sz="2400" baseline="0">
                <a:solidFill>
                  <a:srgbClr val="00CC99"/>
                </a:solidFill>
                <a:latin typeface="Arial" panose="020B0604020202020204" pitchFamily="34" charset="0"/>
              </a:rPr>
              <a:t>B</a:t>
            </a:r>
            <a:endParaRPr lang="en-US" altLang="en-US" sz="2400" i="1" baseline="0">
              <a:solidFill>
                <a:srgbClr val="00CC99"/>
              </a:solidFill>
              <a:latin typeface="Arial" panose="020B0604020202020204" pitchFamily="34" charset="0"/>
            </a:endParaRPr>
          </a:p>
        </p:txBody>
      </p:sp>
      <p:sp>
        <p:nvSpPr>
          <p:cNvPr id="27666" name="Text Box 18"/>
          <p:cNvSpPr txBox="1">
            <a:spLocks noChangeArrowheads="1"/>
          </p:cNvSpPr>
          <p:nvPr/>
        </p:nvSpPr>
        <p:spPr bwMode="auto">
          <a:xfrm>
            <a:off x="584200" y="3519488"/>
            <a:ext cx="21717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 baseline="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lang="en-US" altLang="en-US" sz="2800" baseline="-25000">
                <a:solidFill>
                  <a:srgbClr val="000000"/>
                </a:solidFill>
                <a:latin typeface="Arial" panose="020B0604020202020204" pitchFamily="34" charset="0"/>
              </a:rPr>
              <a:t>T</a:t>
            </a:r>
            <a:r>
              <a:rPr lang="en-US" altLang="en-US" sz="2800" baseline="0">
                <a:solidFill>
                  <a:srgbClr val="000000"/>
                </a:solidFill>
                <a:latin typeface="Arial" panose="020B0604020202020204" pitchFamily="34" charset="0"/>
              </a:rPr>
              <a:t> = </a:t>
            </a:r>
            <a:r>
              <a:rPr lang="en-US" altLang="en-US" sz="2800" i="1" baseline="0">
                <a:solidFill>
                  <a:srgbClr val="FF0000"/>
                </a:solidFill>
                <a:latin typeface="Arial" panose="020B0604020202020204" pitchFamily="34" charset="0"/>
              </a:rPr>
              <a:t>P</a:t>
            </a:r>
            <a:r>
              <a:rPr lang="en-US" altLang="en-US" sz="2800" baseline="-2500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en-US" altLang="en-US" sz="2800" baseline="0">
                <a:solidFill>
                  <a:srgbClr val="000000"/>
                </a:solidFill>
                <a:latin typeface="Arial" panose="020B0604020202020204" pitchFamily="34" charset="0"/>
              </a:rPr>
              <a:t> + </a:t>
            </a:r>
            <a:r>
              <a:rPr lang="en-US" altLang="en-US" sz="2800" i="1" baseline="0">
                <a:solidFill>
                  <a:srgbClr val="00CC99"/>
                </a:solidFill>
                <a:latin typeface="Arial" panose="020B0604020202020204" pitchFamily="34" charset="0"/>
              </a:rPr>
              <a:t>P</a:t>
            </a:r>
            <a:r>
              <a:rPr lang="en-US" altLang="en-US" sz="2800" baseline="-25000">
                <a:solidFill>
                  <a:srgbClr val="00CC99"/>
                </a:solidFill>
                <a:latin typeface="Arial" panose="020B0604020202020204" pitchFamily="34" charset="0"/>
              </a:rPr>
              <a:t>B</a:t>
            </a:r>
            <a:endParaRPr lang="en-US" altLang="en-US" sz="2800" i="1" baseline="0">
              <a:solidFill>
                <a:srgbClr val="00CC99"/>
              </a:solidFill>
              <a:latin typeface="Arial" panose="020B0604020202020204" pitchFamily="34" charset="0"/>
            </a:endParaRPr>
          </a:p>
        </p:txBody>
      </p:sp>
      <p:grpSp>
        <p:nvGrpSpPr>
          <p:cNvPr id="27672" name="Group 24"/>
          <p:cNvGrpSpPr>
            <a:grpSpLocks/>
          </p:cNvGrpSpPr>
          <p:nvPr/>
        </p:nvGrpSpPr>
        <p:grpSpPr bwMode="auto">
          <a:xfrm>
            <a:off x="3103563" y="3252788"/>
            <a:ext cx="2154237" cy="1001712"/>
            <a:chOff x="1563" y="3136"/>
            <a:chExt cx="1357" cy="631"/>
          </a:xfrm>
        </p:grpSpPr>
        <p:sp>
          <p:nvSpPr>
            <p:cNvPr id="102426" name="Text Box 19"/>
            <p:cNvSpPr txBox="1">
              <a:spLocks noChangeArrowheads="1"/>
            </p:cNvSpPr>
            <p:nvPr/>
          </p:nvSpPr>
          <p:spPr bwMode="auto">
            <a:xfrm>
              <a:off x="1563" y="3305"/>
              <a:ext cx="62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i="1" baseline="0">
                  <a:solidFill>
                    <a:srgbClr val="FF0000"/>
                  </a:solidFill>
                  <a:latin typeface="Arial" panose="020B0604020202020204" pitchFamily="34" charset="0"/>
                </a:rPr>
                <a:t>X</a:t>
              </a:r>
              <a:r>
                <a:rPr lang="en-US" altLang="en-US" sz="2800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A</a:t>
              </a:r>
              <a:r>
                <a:rPr lang="en-US" altLang="en-US" sz="2800" baseline="0">
                  <a:solidFill>
                    <a:srgbClr val="000000"/>
                  </a:solidFill>
                  <a:latin typeface="Arial" panose="020B0604020202020204" pitchFamily="34" charset="0"/>
                </a:rPr>
                <a:t> = </a:t>
              </a:r>
              <a:endParaRPr lang="en-US" altLang="en-US" sz="2800" i="1" baseline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02427" name="Group 23"/>
            <p:cNvGrpSpPr>
              <a:grpSpLocks/>
            </p:cNvGrpSpPr>
            <p:nvPr/>
          </p:nvGrpSpPr>
          <p:grpSpPr bwMode="auto">
            <a:xfrm>
              <a:off x="2097" y="3136"/>
              <a:ext cx="823" cy="631"/>
              <a:chOff x="2873" y="2969"/>
              <a:chExt cx="823" cy="631"/>
            </a:xfrm>
          </p:grpSpPr>
          <p:sp>
            <p:nvSpPr>
              <p:cNvPr id="102428" name="Text Box 20"/>
              <p:cNvSpPr txBox="1">
                <a:spLocks noChangeArrowheads="1"/>
              </p:cNvSpPr>
              <p:nvPr/>
            </p:nvSpPr>
            <p:spPr bwMode="auto">
              <a:xfrm>
                <a:off x="3113" y="2969"/>
                <a:ext cx="342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800" i="1" baseline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n</a:t>
                </a:r>
                <a:r>
                  <a:rPr lang="en-US" altLang="en-US" sz="2800" baseline="-25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A</a:t>
                </a:r>
                <a:endParaRPr lang="en-US" altLang="en-US" sz="2800" i="1" baseline="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429" name="Text Box 21"/>
              <p:cNvSpPr txBox="1">
                <a:spLocks noChangeArrowheads="1"/>
              </p:cNvSpPr>
              <p:nvPr/>
            </p:nvSpPr>
            <p:spPr bwMode="auto">
              <a:xfrm>
                <a:off x="2873" y="3273"/>
                <a:ext cx="82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800" i="1" baseline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n</a:t>
                </a:r>
                <a:r>
                  <a:rPr lang="en-US" altLang="en-US" sz="2800" baseline="-25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A</a:t>
                </a:r>
                <a:r>
                  <a:rPr lang="en-US" altLang="en-US" sz="2800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+ </a:t>
                </a:r>
                <a:r>
                  <a:rPr lang="en-US" altLang="en-US" sz="2800" i="1" baseline="0">
                    <a:solidFill>
                      <a:srgbClr val="00CC99"/>
                    </a:solidFill>
                    <a:latin typeface="Arial" panose="020B0604020202020204" pitchFamily="34" charset="0"/>
                  </a:rPr>
                  <a:t>n</a:t>
                </a:r>
                <a:r>
                  <a:rPr lang="en-US" altLang="en-US" sz="2800" baseline="-25000">
                    <a:solidFill>
                      <a:srgbClr val="00CC99"/>
                    </a:solidFill>
                    <a:latin typeface="Arial" panose="020B0604020202020204" pitchFamily="34" charset="0"/>
                  </a:rPr>
                  <a:t>B</a:t>
                </a:r>
                <a:endParaRPr lang="en-US" altLang="en-US" sz="2800" i="1" baseline="0">
                  <a:solidFill>
                    <a:srgbClr val="00CC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430" name="Line 22"/>
              <p:cNvSpPr>
                <a:spLocks noChangeShapeType="1"/>
              </p:cNvSpPr>
              <p:nvPr/>
            </p:nvSpPr>
            <p:spPr bwMode="auto">
              <a:xfrm>
                <a:off x="2877" y="3312"/>
                <a:ext cx="81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7673" name="Group 25"/>
          <p:cNvGrpSpPr>
            <a:grpSpLocks/>
          </p:cNvGrpSpPr>
          <p:nvPr/>
        </p:nvGrpSpPr>
        <p:grpSpPr bwMode="auto">
          <a:xfrm>
            <a:off x="5770563" y="3251200"/>
            <a:ext cx="2154237" cy="1001713"/>
            <a:chOff x="1563" y="3136"/>
            <a:chExt cx="1357" cy="631"/>
          </a:xfrm>
        </p:grpSpPr>
        <p:sp>
          <p:nvSpPr>
            <p:cNvPr id="102421" name="Text Box 26"/>
            <p:cNvSpPr txBox="1">
              <a:spLocks noChangeArrowheads="1"/>
            </p:cNvSpPr>
            <p:nvPr/>
          </p:nvSpPr>
          <p:spPr bwMode="auto">
            <a:xfrm>
              <a:off x="1563" y="3305"/>
              <a:ext cx="62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i="1" baseline="0">
                  <a:solidFill>
                    <a:srgbClr val="00CC99"/>
                  </a:solidFill>
                  <a:latin typeface="Arial" panose="020B0604020202020204" pitchFamily="34" charset="0"/>
                </a:rPr>
                <a:t>X</a:t>
              </a:r>
              <a:r>
                <a:rPr lang="en-US" altLang="en-US" sz="2800" baseline="-25000">
                  <a:solidFill>
                    <a:srgbClr val="00CC99"/>
                  </a:solidFill>
                  <a:latin typeface="Arial" panose="020B0604020202020204" pitchFamily="34" charset="0"/>
                </a:rPr>
                <a:t>B</a:t>
              </a:r>
              <a:r>
                <a:rPr lang="en-US" altLang="en-US" sz="2800" baseline="0">
                  <a:solidFill>
                    <a:srgbClr val="000000"/>
                  </a:solidFill>
                  <a:latin typeface="Arial" panose="020B0604020202020204" pitchFamily="34" charset="0"/>
                </a:rPr>
                <a:t> = </a:t>
              </a:r>
              <a:endParaRPr lang="en-US" altLang="en-US" sz="2800" i="1" baseline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02422" name="Group 27"/>
            <p:cNvGrpSpPr>
              <a:grpSpLocks/>
            </p:cNvGrpSpPr>
            <p:nvPr/>
          </p:nvGrpSpPr>
          <p:grpSpPr bwMode="auto">
            <a:xfrm>
              <a:off x="2097" y="3136"/>
              <a:ext cx="823" cy="631"/>
              <a:chOff x="2873" y="2969"/>
              <a:chExt cx="823" cy="631"/>
            </a:xfrm>
          </p:grpSpPr>
          <p:sp>
            <p:nvSpPr>
              <p:cNvPr id="102423" name="Text Box 28"/>
              <p:cNvSpPr txBox="1">
                <a:spLocks noChangeArrowheads="1"/>
              </p:cNvSpPr>
              <p:nvPr/>
            </p:nvSpPr>
            <p:spPr bwMode="auto">
              <a:xfrm>
                <a:off x="3113" y="2969"/>
                <a:ext cx="342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800" i="1" baseline="0">
                    <a:solidFill>
                      <a:srgbClr val="00CC99"/>
                    </a:solidFill>
                    <a:latin typeface="Arial" panose="020B0604020202020204" pitchFamily="34" charset="0"/>
                  </a:rPr>
                  <a:t>n</a:t>
                </a:r>
                <a:r>
                  <a:rPr lang="en-US" altLang="en-US" sz="2800" baseline="-25000">
                    <a:solidFill>
                      <a:srgbClr val="00CC99"/>
                    </a:solidFill>
                    <a:latin typeface="Arial" panose="020B0604020202020204" pitchFamily="34" charset="0"/>
                  </a:rPr>
                  <a:t>B</a:t>
                </a:r>
                <a:endParaRPr lang="en-US" altLang="en-US" sz="2800" i="1" baseline="0">
                  <a:solidFill>
                    <a:srgbClr val="00CC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424" name="Text Box 29"/>
              <p:cNvSpPr txBox="1">
                <a:spLocks noChangeArrowheads="1"/>
              </p:cNvSpPr>
              <p:nvPr/>
            </p:nvSpPr>
            <p:spPr bwMode="auto">
              <a:xfrm>
                <a:off x="2873" y="3273"/>
                <a:ext cx="82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800" i="1" baseline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n</a:t>
                </a:r>
                <a:r>
                  <a:rPr lang="en-US" altLang="en-US" sz="2800" baseline="-25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A</a:t>
                </a:r>
                <a:r>
                  <a:rPr lang="en-US" altLang="en-US" sz="2800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+ </a:t>
                </a:r>
                <a:r>
                  <a:rPr lang="en-US" altLang="en-US" sz="2800" i="1" baseline="0">
                    <a:solidFill>
                      <a:srgbClr val="00CC99"/>
                    </a:solidFill>
                    <a:latin typeface="Arial" panose="020B0604020202020204" pitchFamily="34" charset="0"/>
                  </a:rPr>
                  <a:t>n</a:t>
                </a:r>
                <a:r>
                  <a:rPr lang="en-US" altLang="en-US" sz="2800" baseline="-25000">
                    <a:solidFill>
                      <a:srgbClr val="00CC99"/>
                    </a:solidFill>
                    <a:latin typeface="Arial" panose="020B0604020202020204" pitchFamily="34" charset="0"/>
                  </a:rPr>
                  <a:t>B</a:t>
                </a:r>
                <a:endParaRPr lang="en-US" altLang="en-US" sz="2800" i="1" baseline="0">
                  <a:solidFill>
                    <a:srgbClr val="00CC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425" name="Line 30"/>
              <p:cNvSpPr>
                <a:spLocks noChangeShapeType="1"/>
              </p:cNvSpPr>
              <p:nvPr/>
            </p:nvSpPr>
            <p:spPr bwMode="auto">
              <a:xfrm>
                <a:off x="2877" y="3312"/>
                <a:ext cx="81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7679" name="Text Box 31"/>
          <p:cNvSpPr txBox="1">
            <a:spLocks noChangeArrowheads="1"/>
          </p:cNvSpPr>
          <p:nvPr/>
        </p:nvSpPr>
        <p:spPr bwMode="auto">
          <a:xfrm>
            <a:off x="609600" y="4510088"/>
            <a:ext cx="18335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i="1" baseline="0">
                <a:solidFill>
                  <a:srgbClr val="FF0000"/>
                </a:solidFill>
                <a:latin typeface="Arial" panose="020B0604020202020204" pitchFamily="34" charset="0"/>
              </a:rPr>
              <a:t>P</a:t>
            </a:r>
            <a:r>
              <a:rPr lang="en-US" altLang="en-US" sz="2800" baseline="-2500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en-US" altLang="en-US" sz="2800" baseline="0">
                <a:solidFill>
                  <a:srgbClr val="000000"/>
                </a:solidFill>
                <a:latin typeface="Arial" panose="020B0604020202020204" pitchFamily="34" charset="0"/>
              </a:rPr>
              <a:t> = </a:t>
            </a:r>
            <a:r>
              <a:rPr lang="en-US" altLang="en-US" sz="2800" i="1" baseline="0">
                <a:solidFill>
                  <a:srgbClr val="FF0000"/>
                </a:solidFill>
                <a:latin typeface="Arial" panose="020B0604020202020204" pitchFamily="34" charset="0"/>
              </a:rPr>
              <a:t>X</a:t>
            </a:r>
            <a:r>
              <a:rPr lang="en-US" altLang="en-US" sz="2800" baseline="-2500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en-US" altLang="en-US" sz="2800" baseline="-250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baseline="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lang="en-US" altLang="en-US" sz="2800" baseline="-25000">
                <a:solidFill>
                  <a:srgbClr val="000000"/>
                </a:solidFill>
                <a:latin typeface="Arial" panose="020B0604020202020204" pitchFamily="34" charset="0"/>
              </a:rPr>
              <a:t>T</a:t>
            </a:r>
            <a:endParaRPr lang="en-US" altLang="en-US" sz="2800" i="1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680" name="Text Box 32"/>
          <p:cNvSpPr txBox="1">
            <a:spLocks noChangeArrowheads="1"/>
          </p:cNvSpPr>
          <p:nvPr/>
        </p:nvSpPr>
        <p:spPr bwMode="auto">
          <a:xfrm>
            <a:off x="2852738" y="4510088"/>
            <a:ext cx="18335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i="1" baseline="0">
                <a:solidFill>
                  <a:srgbClr val="00CC99"/>
                </a:solidFill>
                <a:latin typeface="Arial" panose="020B0604020202020204" pitchFamily="34" charset="0"/>
              </a:rPr>
              <a:t>P</a:t>
            </a:r>
            <a:r>
              <a:rPr lang="en-US" altLang="en-US" sz="2800" baseline="-25000">
                <a:solidFill>
                  <a:srgbClr val="00CC99"/>
                </a:solidFill>
                <a:latin typeface="Arial" panose="020B0604020202020204" pitchFamily="34" charset="0"/>
              </a:rPr>
              <a:t>B</a:t>
            </a:r>
            <a:r>
              <a:rPr lang="en-US" altLang="en-US" sz="2800" baseline="0">
                <a:solidFill>
                  <a:srgbClr val="000000"/>
                </a:solidFill>
                <a:latin typeface="Arial" panose="020B0604020202020204" pitchFamily="34" charset="0"/>
              </a:rPr>
              <a:t> = </a:t>
            </a:r>
            <a:r>
              <a:rPr lang="en-US" altLang="en-US" sz="2800" i="1" baseline="0">
                <a:solidFill>
                  <a:srgbClr val="00CC99"/>
                </a:solidFill>
                <a:latin typeface="Arial" panose="020B0604020202020204" pitchFamily="34" charset="0"/>
              </a:rPr>
              <a:t>X</a:t>
            </a:r>
            <a:r>
              <a:rPr lang="en-US" altLang="en-US" sz="2800" baseline="-25000">
                <a:solidFill>
                  <a:srgbClr val="00CC99"/>
                </a:solidFill>
                <a:latin typeface="Arial" panose="020B0604020202020204" pitchFamily="34" charset="0"/>
              </a:rPr>
              <a:t>B</a:t>
            </a:r>
            <a:r>
              <a:rPr lang="en-US" altLang="en-US" sz="2800" baseline="-250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baseline="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lang="en-US" altLang="en-US" sz="2800" baseline="-25000">
                <a:solidFill>
                  <a:srgbClr val="000000"/>
                </a:solidFill>
                <a:latin typeface="Arial" panose="020B0604020202020204" pitchFamily="34" charset="0"/>
              </a:rPr>
              <a:t>T</a:t>
            </a:r>
            <a:endParaRPr lang="en-US" altLang="en-US" sz="2800" i="1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681" name="Text Box 33"/>
          <p:cNvSpPr txBox="1">
            <a:spLocks noChangeArrowheads="1"/>
          </p:cNvSpPr>
          <p:nvPr/>
        </p:nvSpPr>
        <p:spPr bwMode="auto">
          <a:xfrm>
            <a:off x="1587500" y="5486400"/>
            <a:ext cx="2068513" cy="757238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tIns="137160" rIns="274320" bIns="13716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baseline="0">
                <a:solidFill>
                  <a:srgbClr val="FF0000"/>
                </a:solidFill>
                <a:latin typeface="Arial" panose="020B0604020202020204" pitchFamily="34" charset="0"/>
              </a:rPr>
              <a:t>P</a:t>
            </a:r>
            <a:r>
              <a:rPr lang="en-US" altLang="en-US" sz="2800" b="1" i="1" baseline="-25000">
                <a:solidFill>
                  <a:srgbClr val="FF0000"/>
                </a:solidFill>
                <a:latin typeface="Arial" panose="020B0604020202020204" pitchFamily="34" charset="0"/>
              </a:rPr>
              <a:t>i</a:t>
            </a:r>
            <a:r>
              <a:rPr lang="en-US" altLang="en-US" sz="2800" b="1" baseline="0">
                <a:solidFill>
                  <a:srgbClr val="FF0000"/>
                </a:solidFill>
                <a:latin typeface="Arial" panose="020B0604020202020204" pitchFamily="34" charset="0"/>
              </a:rPr>
              <a:t> = </a:t>
            </a:r>
            <a:r>
              <a:rPr lang="en-US" altLang="en-US" sz="2800" b="1" i="1" baseline="0">
                <a:solidFill>
                  <a:srgbClr val="FF0000"/>
                </a:solidFill>
                <a:latin typeface="Arial" panose="020B0604020202020204" pitchFamily="34" charset="0"/>
              </a:rPr>
              <a:t>X</a:t>
            </a:r>
            <a:r>
              <a:rPr lang="en-US" altLang="en-US" sz="2800" b="1" i="1" baseline="-25000">
                <a:solidFill>
                  <a:srgbClr val="FF0000"/>
                </a:solidFill>
                <a:latin typeface="Arial" panose="020B0604020202020204" pitchFamily="34" charset="0"/>
              </a:rPr>
              <a:t>i</a:t>
            </a:r>
            <a:r>
              <a:rPr lang="en-US" altLang="en-US" sz="2800" b="1" baseline="-250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i="1" baseline="0">
                <a:solidFill>
                  <a:srgbClr val="FF0000"/>
                </a:solidFill>
                <a:latin typeface="Arial" panose="020B0604020202020204" pitchFamily="34" charset="0"/>
              </a:rPr>
              <a:t>P</a:t>
            </a:r>
            <a:r>
              <a:rPr lang="en-US" altLang="en-US" sz="2800" b="1" baseline="-25000">
                <a:solidFill>
                  <a:srgbClr val="FF0000"/>
                </a:solidFill>
                <a:latin typeface="Arial" panose="020B0604020202020204" pitchFamily="34" charset="0"/>
              </a:rPr>
              <a:t>T</a:t>
            </a:r>
            <a:endParaRPr lang="en-US" altLang="en-US" sz="2800" b="1" i="1" baseline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2414" name="Text Box 34"/>
          <p:cNvSpPr txBox="1">
            <a:spLocks noChangeArrowheads="1"/>
          </p:cNvSpPr>
          <p:nvPr/>
        </p:nvSpPr>
        <p:spPr bwMode="auto">
          <a:xfrm>
            <a:off x="8531225" y="6384925"/>
            <a:ext cx="536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  <a:latin typeface="Arial" panose="020B0604020202020204" pitchFamily="34" charset="0"/>
              </a:rPr>
              <a:t>5.6</a:t>
            </a:r>
          </a:p>
        </p:txBody>
      </p:sp>
      <p:grpSp>
        <p:nvGrpSpPr>
          <p:cNvPr id="27690" name="Group 42"/>
          <p:cNvGrpSpPr>
            <a:grpSpLocks/>
          </p:cNvGrpSpPr>
          <p:nvPr/>
        </p:nvGrpSpPr>
        <p:grpSpPr bwMode="auto">
          <a:xfrm>
            <a:off x="4724400" y="5461000"/>
            <a:ext cx="3352800" cy="825500"/>
            <a:chOff x="1872" y="3440"/>
            <a:chExt cx="2112" cy="520"/>
          </a:xfrm>
        </p:grpSpPr>
        <p:sp>
          <p:nvSpPr>
            <p:cNvPr id="102416" name="Text Box 37"/>
            <p:cNvSpPr txBox="1">
              <a:spLocks noChangeArrowheads="1"/>
            </p:cNvSpPr>
            <p:nvPr/>
          </p:nvSpPr>
          <p:spPr bwMode="auto">
            <a:xfrm>
              <a:off x="1872" y="3552"/>
              <a:ext cx="18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i="1" baseline="0">
                  <a:solidFill>
                    <a:srgbClr val="000000"/>
                  </a:solidFill>
                  <a:latin typeface="Arial" panose="020B0604020202020204" pitchFamily="34" charset="0"/>
                </a:rPr>
                <a:t>mole fraction (X</a:t>
              </a:r>
              <a:r>
                <a:rPr lang="en-US" altLang="en-US" sz="2400" b="1" i="1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i</a:t>
              </a:r>
              <a:r>
                <a:rPr lang="en-US" altLang="en-US" sz="2400" b="1" i="1" baseline="0">
                  <a:solidFill>
                    <a:srgbClr val="000000"/>
                  </a:solidFill>
                  <a:latin typeface="Arial" panose="020B0604020202020204" pitchFamily="34" charset="0"/>
                </a:rPr>
                <a:t>) = </a:t>
              </a:r>
            </a:p>
          </p:txBody>
        </p:sp>
        <p:grpSp>
          <p:nvGrpSpPr>
            <p:cNvPr id="102417" name="Group 41"/>
            <p:cNvGrpSpPr>
              <a:grpSpLocks/>
            </p:cNvGrpSpPr>
            <p:nvPr/>
          </p:nvGrpSpPr>
          <p:grpSpPr bwMode="auto">
            <a:xfrm>
              <a:off x="3683" y="3440"/>
              <a:ext cx="301" cy="520"/>
              <a:chOff x="3763" y="3504"/>
              <a:chExt cx="301" cy="520"/>
            </a:xfrm>
          </p:grpSpPr>
          <p:sp>
            <p:nvSpPr>
              <p:cNvPr id="102418" name="Text Box 38"/>
              <p:cNvSpPr txBox="1">
                <a:spLocks noChangeArrowheads="1"/>
              </p:cNvSpPr>
              <p:nvPr/>
            </p:nvSpPr>
            <p:spPr bwMode="auto">
              <a:xfrm>
                <a:off x="3788" y="3504"/>
                <a:ext cx="251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i="1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n</a:t>
                </a:r>
                <a:r>
                  <a:rPr lang="en-US" altLang="en-US" sz="2400" i="1" baseline="-25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i</a:t>
                </a:r>
                <a:endParaRPr lang="en-US" altLang="en-US" sz="2400" i="1" baseline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419" name="Text Box 39"/>
              <p:cNvSpPr txBox="1">
                <a:spLocks noChangeArrowheads="1"/>
              </p:cNvSpPr>
              <p:nvPr/>
            </p:nvSpPr>
            <p:spPr bwMode="auto">
              <a:xfrm>
                <a:off x="3763" y="3736"/>
                <a:ext cx="301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i="1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n</a:t>
                </a:r>
                <a:r>
                  <a:rPr lang="en-US" altLang="en-US" sz="2400" i="1" baseline="-25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T</a:t>
                </a:r>
                <a:endParaRPr lang="en-US" altLang="en-US" sz="2400" i="1" baseline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420" name="Line 40"/>
              <p:cNvSpPr>
                <a:spLocks noChangeShapeType="1"/>
              </p:cNvSpPr>
              <p:nvPr/>
            </p:nvSpPr>
            <p:spPr bwMode="auto">
              <a:xfrm>
                <a:off x="3817" y="3764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4" grpId="0" autoUpdateAnimBg="0"/>
      <p:bldP spid="27665" grpId="0" autoUpdateAnimBg="0"/>
      <p:bldP spid="27666" grpId="0" autoUpdateAnimBg="0"/>
      <p:bldP spid="27679" grpId="0" autoUpdateAnimBg="0"/>
      <p:bldP spid="27680" grpId="0" autoUpdateAnimBg="0"/>
      <p:bldP spid="27681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426" name="Object 2"/>
          <p:cNvGraphicFramePr>
            <a:graphicFrameLocks noChangeAspect="1"/>
          </p:cNvGraphicFramePr>
          <p:nvPr/>
        </p:nvGraphicFramePr>
        <p:xfrm>
          <a:off x="228600" y="228600"/>
          <a:ext cx="855663" cy="163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0" name="Clip" r:id="rId3" imgW="856615" imgH="1637665" progId="MS_ClipArt_Gallery.2">
                  <p:embed/>
                </p:oleObj>
              </mc:Choice>
              <mc:Fallback>
                <p:oleObj name="Clip" r:id="rId3" imgW="856615" imgH="1637665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855663" cy="163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1295400" y="381000"/>
            <a:ext cx="7620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aseline="0">
                <a:solidFill>
                  <a:srgbClr val="3333CC"/>
                </a:solidFill>
                <a:latin typeface="Arial" panose="020B0604020202020204" pitchFamily="34" charset="0"/>
              </a:rPr>
              <a:t>A sample of natural gas contains 8.24 moles of CH</a:t>
            </a:r>
            <a:r>
              <a:rPr lang="en-US" altLang="en-US" sz="2400" baseline="-25000">
                <a:solidFill>
                  <a:srgbClr val="3333CC"/>
                </a:solidFill>
                <a:latin typeface="Arial" panose="020B0604020202020204" pitchFamily="34" charset="0"/>
              </a:rPr>
              <a:t>4</a:t>
            </a:r>
            <a:r>
              <a:rPr lang="en-US" altLang="en-US" sz="2400" baseline="0">
                <a:solidFill>
                  <a:srgbClr val="3333CC"/>
                </a:solidFill>
                <a:latin typeface="Arial" panose="020B0604020202020204" pitchFamily="34" charset="0"/>
              </a:rPr>
              <a:t>, 0.421 moles of C</a:t>
            </a:r>
            <a:r>
              <a:rPr lang="en-US" altLang="en-US" sz="2400" baseline="-25000">
                <a:solidFill>
                  <a:srgbClr val="3333CC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400" baseline="0">
                <a:solidFill>
                  <a:srgbClr val="3333CC"/>
                </a:solidFill>
                <a:latin typeface="Arial" panose="020B0604020202020204" pitchFamily="34" charset="0"/>
              </a:rPr>
              <a:t>H</a:t>
            </a:r>
            <a:r>
              <a:rPr lang="en-US" altLang="en-US" sz="2400" baseline="-25000">
                <a:solidFill>
                  <a:srgbClr val="3333CC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400" baseline="0">
                <a:solidFill>
                  <a:srgbClr val="3333CC"/>
                </a:solidFill>
                <a:latin typeface="Arial" panose="020B0604020202020204" pitchFamily="34" charset="0"/>
              </a:rPr>
              <a:t>, and 0.116 moles of C</a:t>
            </a:r>
            <a:r>
              <a:rPr lang="en-US" altLang="en-US" sz="2400" baseline="-25000">
                <a:solidFill>
                  <a:srgbClr val="3333CC"/>
                </a:solidFill>
                <a:latin typeface="Arial" panose="020B0604020202020204" pitchFamily="34" charset="0"/>
              </a:rPr>
              <a:t>3</a:t>
            </a:r>
            <a:r>
              <a:rPr lang="en-US" altLang="en-US" sz="2400" baseline="0">
                <a:solidFill>
                  <a:srgbClr val="3333CC"/>
                </a:solidFill>
                <a:latin typeface="Arial" panose="020B0604020202020204" pitchFamily="34" charset="0"/>
              </a:rPr>
              <a:t>H</a:t>
            </a:r>
            <a:r>
              <a:rPr lang="en-US" altLang="en-US" sz="2400" baseline="-25000">
                <a:solidFill>
                  <a:srgbClr val="3333CC"/>
                </a:solidFill>
                <a:latin typeface="Arial" panose="020B0604020202020204" pitchFamily="34" charset="0"/>
              </a:rPr>
              <a:t>8</a:t>
            </a:r>
            <a:r>
              <a:rPr lang="en-US" altLang="en-US" sz="2400" baseline="0">
                <a:solidFill>
                  <a:srgbClr val="3333CC"/>
                </a:solidFill>
                <a:latin typeface="Arial" panose="020B0604020202020204" pitchFamily="34" charset="0"/>
              </a:rPr>
              <a:t>.  If the total pressure of the gases is 1.37 atm, what is the partial pressure of propane (C</a:t>
            </a:r>
            <a:r>
              <a:rPr lang="en-US" altLang="en-US" sz="2400" baseline="-25000">
                <a:solidFill>
                  <a:srgbClr val="3333CC"/>
                </a:solidFill>
                <a:latin typeface="Arial" panose="020B0604020202020204" pitchFamily="34" charset="0"/>
              </a:rPr>
              <a:t>3</a:t>
            </a:r>
            <a:r>
              <a:rPr lang="en-US" altLang="en-US" sz="2400" baseline="0">
                <a:solidFill>
                  <a:srgbClr val="3333CC"/>
                </a:solidFill>
                <a:latin typeface="Arial" panose="020B0604020202020204" pitchFamily="34" charset="0"/>
              </a:rPr>
              <a:t>H</a:t>
            </a:r>
            <a:r>
              <a:rPr lang="en-US" altLang="en-US" sz="2400" baseline="-25000">
                <a:solidFill>
                  <a:srgbClr val="3333CC"/>
                </a:solidFill>
                <a:latin typeface="Arial" panose="020B0604020202020204" pitchFamily="34" charset="0"/>
              </a:rPr>
              <a:t>8</a:t>
            </a:r>
            <a:r>
              <a:rPr lang="en-US" altLang="en-US" sz="2400" baseline="0">
                <a:solidFill>
                  <a:srgbClr val="3333CC"/>
                </a:solidFill>
                <a:latin typeface="Arial" panose="020B0604020202020204" pitchFamily="34" charset="0"/>
              </a:rPr>
              <a:t>)?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09600" y="2438400"/>
            <a:ext cx="1985963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tIns="137160" rIns="274320" bIns="13716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i="1" baseline="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lang="en-US" altLang="en-US" sz="2800" i="1" baseline="-25000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en-US" altLang="en-US" sz="2800" baseline="0">
                <a:solidFill>
                  <a:srgbClr val="000000"/>
                </a:solidFill>
                <a:latin typeface="Arial" panose="020B0604020202020204" pitchFamily="34" charset="0"/>
              </a:rPr>
              <a:t> = </a:t>
            </a:r>
            <a:r>
              <a:rPr lang="en-US" altLang="en-US" sz="2800" i="1" baseline="0">
                <a:solidFill>
                  <a:srgbClr val="000000"/>
                </a:solidFill>
                <a:latin typeface="Arial" panose="020B0604020202020204" pitchFamily="34" charset="0"/>
              </a:rPr>
              <a:t>X</a:t>
            </a:r>
            <a:r>
              <a:rPr lang="en-US" altLang="en-US" sz="2800" i="1" baseline="-25000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en-US" altLang="en-US" sz="2800" baseline="-250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baseline="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lang="en-US" altLang="en-US" sz="2800" baseline="-25000">
                <a:solidFill>
                  <a:srgbClr val="000000"/>
                </a:solidFill>
                <a:latin typeface="Arial" panose="020B0604020202020204" pitchFamily="34" charset="0"/>
              </a:rPr>
              <a:t>T</a:t>
            </a:r>
            <a:endParaRPr lang="en-US" altLang="en-US" sz="2800" i="1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762000" y="3521075"/>
            <a:ext cx="17160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i="1" baseline="0">
                <a:solidFill>
                  <a:srgbClr val="000000"/>
                </a:solidFill>
                <a:latin typeface="Arial" panose="020B0604020202020204" pitchFamily="34" charset="0"/>
              </a:rPr>
              <a:t>X</a:t>
            </a:r>
            <a:r>
              <a:rPr lang="en-US" altLang="en-US" sz="2800" baseline="-25000">
                <a:solidFill>
                  <a:srgbClr val="000000"/>
                </a:solidFill>
                <a:latin typeface="Arial" panose="020B0604020202020204" pitchFamily="34" charset="0"/>
              </a:rPr>
              <a:t>propane</a:t>
            </a:r>
            <a:r>
              <a:rPr lang="en-US" altLang="en-US" sz="2800" baseline="0">
                <a:solidFill>
                  <a:srgbClr val="000000"/>
                </a:solidFill>
                <a:latin typeface="Arial" panose="020B0604020202020204" pitchFamily="34" charset="0"/>
              </a:rPr>
              <a:t> = </a:t>
            </a:r>
            <a:endParaRPr lang="en-US" altLang="en-US" sz="2800" i="1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8681" name="Group 9"/>
          <p:cNvGrpSpPr>
            <a:grpSpLocks/>
          </p:cNvGrpSpPr>
          <p:nvPr/>
        </p:nvGrpSpPr>
        <p:grpSpPr bwMode="auto">
          <a:xfrm>
            <a:off x="2413000" y="3279775"/>
            <a:ext cx="3657600" cy="987425"/>
            <a:chOff x="1488" y="2489"/>
            <a:chExt cx="2304" cy="622"/>
          </a:xfrm>
        </p:grpSpPr>
        <p:sp>
          <p:nvSpPr>
            <p:cNvPr id="103436" name="Text Box 6"/>
            <p:cNvSpPr txBox="1">
              <a:spLocks noChangeArrowheads="1"/>
            </p:cNvSpPr>
            <p:nvPr/>
          </p:nvSpPr>
          <p:spPr bwMode="auto">
            <a:xfrm>
              <a:off x="2301" y="2489"/>
              <a:ext cx="67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aseline="0">
                  <a:solidFill>
                    <a:srgbClr val="000000"/>
                  </a:solidFill>
                  <a:latin typeface="Arial" panose="020B0604020202020204" pitchFamily="34" charset="0"/>
                </a:rPr>
                <a:t>0.116</a:t>
              </a:r>
            </a:p>
          </p:txBody>
        </p:sp>
        <p:sp>
          <p:nvSpPr>
            <p:cNvPr id="103437" name="Text Box 7"/>
            <p:cNvSpPr txBox="1">
              <a:spLocks noChangeArrowheads="1"/>
            </p:cNvSpPr>
            <p:nvPr/>
          </p:nvSpPr>
          <p:spPr bwMode="auto">
            <a:xfrm>
              <a:off x="1546" y="2784"/>
              <a:ext cx="218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aseline="0">
                  <a:solidFill>
                    <a:srgbClr val="000000"/>
                  </a:solidFill>
                  <a:latin typeface="Arial" panose="020B0604020202020204" pitchFamily="34" charset="0"/>
                </a:rPr>
                <a:t>8.24 + 0.421 + 0.116</a:t>
              </a:r>
            </a:p>
          </p:txBody>
        </p:sp>
        <p:sp>
          <p:nvSpPr>
            <p:cNvPr id="103438" name="Line 8"/>
            <p:cNvSpPr>
              <a:spLocks noChangeShapeType="1"/>
            </p:cNvSpPr>
            <p:nvPr/>
          </p:nvSpPr>
          <p:spPr bwMode="auto">
            <a:xfrm>
              <a:off x="1488" y="2800"/>
              <a:ext cx="230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2971800" y="2527300"/>
            <a:ext cx="23590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i="1" baseline="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lang="en-US" altLang="en-US" sz="2800" baseline="-25000">
                <a:solidFill>
                  <a:srgbClr val="000000"/>
                </a:solidFill>
                <a:latin typeface="Arial" panose="020B0604020202020204" pitchFamily="34" charset="0"/>
              </a:rPr>
              <a:t>T</a:t>
            </a:r>
            <a:r>
              <a:rPr lang="en-US" altLang="en-US" sz="2800" baseline="0">
                <a:solidFill>
                  <a:srgbClr val="000000"/>
                </a:solidFill>
                <a:latin typeface="Arial" panose="020B0604020202020204" pitchFamily="34" charset="0"/>
              </a:rPr>
              <a:t> = 1.37 atm</a:t>
            </a:r>
            <a:endParaRPr lang="en-US" altLang="en-US" sz="2800" i="1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6161088" y="3517900"/>
            <a:ext cx="1581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aseline="0">
                <a:solidFill>
                  <a:srgbClr val="000000"/>
                </a:solidFill>
                <a:latin typeface="Arial" panose="020B0604020202020204" pitchFamily="34" charset="0"/>
              </a:rPr>
              <a:t>= 0.0132</a:t>
            </a: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762000" y="4572000"/>
            <a:ext cx="45672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i="1" baseline="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lang="en-US" altLang="en-US" sz="2800" baseline="-25000">
                <a:solidFill>
                  <a:srgbClr val="000000"/>
                </a:solidFill>
                <a:latin typeface="Arial" panose="020B0604020202020204" pitchFamily="34" charset="0"/>
              </a:rPr>
              <a:t>propane</a:t>
            </a:r>
            <a:r>
              <a:rPr lang="en-US" altLang="en-US" sz="2800" baseline="0">
                <a:solidFill>
                  <a:srgbClr val="000000"/>
                </a:solidFill>
                <a:latin typeface="Arial" panose="020B0604020202020204" pitchFamily="34" charset="0"/>
              </a:rPr>
              <a:t> = 0.0132 x 1.37 atm</a:t>
            </a:r>
            <a:endParaRPr lang="en-US" altLang="en-US" sz="2800" i="1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5219700" y="4572000"/>
            <a:ext cx="2273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aseline="0">
                <a:solidFill>
                  <a:srgbClr val="000000"/>
                </a:solidFill>
                <a:latin typeface="Arial" panose="020B0604020202020204" pitchFamily="34" charset="0"/>
              </a:rPr>
              <a:t>= 0.0181 atm</a:t>
            </a:r>
          </a:p>
        </p:txBody>
      </p:sp>
      <p:sp>
        <p:nvSpPr>
          <p:cNvPr id="103435" name="Text Box 14"/>
          <p:cNvSpPr txBox="1">
            <a:spLocks noChangeArrowheads="1"/>
          </p:cNvSpPr>
          <p:nvPr/>
        </p:nvSpPr>
        <p:spPr bwMode="auto">
          <a:xfrm>
            <a:off x="8531225" y="6384925"/>
            <a:ext cx="536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  <a:latin typeface="Arial" panose="020B0604020202020204" pitchFamily="34" charset="0"/>
              </a:rPr>
              <a:t>5.6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autoUpdateAnimBg="0"/>
      <p:bldP spid="28677" grpId="0" autoUpdateAnimBg="0"/>
      <p:bldP spid="28682" grpId="0" autoUpdateAnimBg="0"/>
      <p:bldP spid="28683" grpId="0" autoUpdateAnimBg="0"/>
      <p:bldP spid="28684" grpId="0" autoUpdateAnimBg="0"/>
      <p:bldP spid="28685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50" name="Group 5"/>
          <p:cNvGrpSpPr>
            <a:grpSpLocks/>
          </p:cNvGrpSpPr>
          <p:nvPr/>
        </p:nvGrpSpPr>
        <p:grpSpPr bwMode="auto">
          <a:xfrm>
            <a:off x="457200" y="1260475"/>
            <a:ext cx="5029200" cy="4302125"/>
            <a:chOff x="288" y="794"/>
            <a:chExt cx="3168" cy="2710"/>
          </a:xfrm>
        </p:grpSpPr>
        <p:pic>
          <p:nvPicPr>
            <p:cNvPr id="104453" name="Picture 3" descr="npo00014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389" r="7291"/>
            <a:stretch>
              <a:fillRect/>
            </a:stretch>
          </p:blipFill>
          <p:spPr bwMode="auto">
            <a:xfrm>
              <a:off x="288" y="826"/>
              <a:ext cx="3168" cy="2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4454" name="Rectangle 4"/>
            <p:cNvSpPr>
              <a:spLocks noChangeArrowheads="1"/>
            </p:cNvSpPr>
            <p:nvPr/>
          </p:nvSpPr>
          <p:spPr bwMode="auto">
            <a:xfrm>
              <a:off x="856" y="794"/>
              <a:ext cx="2400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4400" baseline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4451" name="Text Box 6"/>
          <p:cNvSpPr txBox="1">
            <a:spLocks noChangeArrowheads="1"/>
          </p:cNvSpPr>
          <p:nvPr/>
        </p:nvSpPr>
        <p:spPr bwMode="auto">
          <a:xfrm>
            <a:off x="8531225" y="6384925"/>
            <a:ext cx="536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  <a:latin typeface="Arial" panose="020B0604020202020204" pitchFamily="34" charset="0"/>
              </a:rPr>
              <a:t>5.6</a:t>
            </a:r>
          </a:p>
        </p:txBody>
      </p:sp>
      <p:pic>
        <p:nvPicPr>
          <p:cNvPr id="104452" name="Picture 7" descr="npo000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9" t="1428" r="25008"/>
          <a:stretch>
            <a:fillRect/>
          </a:stretch>
        </p:blipFill>
        <p:spPr bwMode="auto">
          <a:xfrm>
            <a:off x="5929313" y="152400"/>
            <a:ext cx="2468562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npo0001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4163"/>
            <a:ext cx="91440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642938" y="1152525"/>
            <a:ext cx="813752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accent2"/>
                </a:solidFill>
                <a:latin typeface="Times" panose="02020603050405020304" pitchFamily="18" charset="0"/>
              </a:rPr>
              <a:t>Elements</a:t>
            </a:r>
            <a:r>
              <a:rPr lang="en-US" altLang="en-US" sz="4000">
                <a:latin typeface="Times" panose="02020603050405020304" pitchFamily="18" charset="0"/>
              </a:rPr>
              <a:t> that exist as </a:t>
            </a:r>
            <a:r>
              <a:rPr lang="en-US" altLang="en-US" sz="4000">
                <a:solidFill>
                  <a:schemeClr val="accent2"/>
                </a:solidFill>
                <a:latin typeface="Times" panose="02020603050405020304" pitchFamily="18" charset="0"/>
              </a:rPr>
              <a:t>gases</a:t>
            </a:r>
            <a:r>
              <a:rPr lang="en-US" altLang="en-US" sz="4000">
                <a:latin typeface="Times" panose="02020603050405020304" pitchFamily="18" charset="0"/>
              </a:rPr>
              <a:t> at 25 deg C and 1 atmosphere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8531225" y="6384925"/>
            <a:ext cx="536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" panose="02020603050405020304" pitchFamily="18" charset="0"/>
              </a:rPr>
              <a:t>5.1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npo0001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7" t="2499"/>
          <a:stretch>
            <a:fillRect/>
          </a:stretch>
        </p:blipFill>
        <p:spPr bwMode="auto">
          <a:xfrm>
            <a:off x="4775200" y="1574800"/>
            <a:ext cx="4165600" cy="372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5475" name="Rectangle 3"/>
          <p:cNvSpPr>
            <a:spLocks noChangeArrowheads="1"/>
          </p:cNvSpPr>
          <p:nvPr/>
        </p:nvSpPr>
        <p:spPr bwMode="auto">
          <a:xfrm>
            <a:off x="685800" y="1524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baseline="0">
                <a:solidFill>
                  <a:srgbClr val="000000"/>
                </a:solidFill>
                <a:latin typeface="Arial" panose="020B0604020202020204" pitchFamily="34" charset="0"/>
              </a:rPr>
              <a:t>Chemistry in Action:</a:t>
            </a:r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2328863" y="838200"/>
            <a:ext cx="4524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aseline="0">
                <a:solidFill>
                  <a:srgbClr val="000000"/>
                </a:solidFill>
                <a:latin typeface="Arial" panose="020B0604020202020204" pitchFamily="34" charset="0"/>
              </a:rPr>
              <a:t>Scuba Diving and the Gas Laws</a:t>
            </a:r>
          </a:p>
        </p:txBody>
      </p:sp>
      <p:pic>
        <p:nvPicPr>
          <p:cNvPr id="105477" name="Picture 5" descr="HM00386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4418013"/>
            <a:ext cx="1825625" cy="178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05478" name="Group 10"/>
          <p:cNvGrpSpPr>
            <a:grpSpLocks/>
          </p:cNvGrpSpPr>
          <p:nvPr/>
        </p:nvGrpSpPr>
        <p:grpSpPr bwMode="auto">
          <a:xfrm>
            <a:off x="323850" y="5005388"/>
            <a:ext cx="514350" cy="609600"/>
            <a:chOff x="204" y="3117"/>
            <a:chExt cx="324" cy="384"/>
          </a:xfrm>
        </p:grpSpPr>
        <p:sp>
          <p:nvSpPr>
            <p:cNvPr id="105494" name="Text Box 6"/>
            <p:cNvSpPr txBox="1">
              <a:spLocks noChangeArrowheads="1"/>
            </p:cNvSpPr>
            <p:nvPr/>
          </p:nvSpPr>
          <p:spPr bwMode="auto">
            <a:xfrm>
              <a:off x="204" y="3145"/>
              <a:ext cx="26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aseline="0">
                  <a:solidFill>
                    <a:srgbClr val="000000"/>
                  </a:solidFill>
                  <a:latin typeface="Arial" panose="020B0604020202020204" pitchFamily="34" charset="0"/>
                </a:rPr>
                <a:t>P</a:t>
              </a:r>
            </a:p>
          </p:txBody>
        </p:sp>
        <p:sp>
          <p:nvSpPr>
            <p:cNvPr id="105495" name="Line 8"/>
            <p:cNvSpPr>
              <a:spLocks noChangeShapeType="1"/>
            </p:cNvSpPr>
            <p:nvPr/>
          </p:nvSpPr>
          <p:spPr bwMode="auto">
            <a:xfrm>
              <a:off x="528" y="3117"/>
              <a:ext cx="0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5479" name="Group 11"/>
          <p:cNvGrpSpPr>
            <a:grpSpLocks/>
          </p:cNvGrpSpPr>
          <p:nvPr/>
        </p:nvGrpSpPr>
        <p:grpSpPr bwMode="auto">
          <a:xfrm>
            <a:off x="3276600" y="5005388"/>
            <a:ext cx="533400" cy="609600"/>
            <a:chOff x="2112" y="3216"/>
            <a:chExt cx="336" cy="384"/>
          </a:xfrm>
        </p:grpSpPr>
        <p:sp>
          <p:nvSpPr>
            <p:cNvPr id="105492" name="Text Box 7"/>
            <p:cNvSpPr txBox="1">
              <a:spLocks noChangeArrowheads="1"/>
            </p:cNvSpPr>
            <p:nvPr/>
          </p:nvSpPr>
          <p:spPr bwMode="auto">
            <a:xfrm>
              <a:off x="2112" y="3244"/>
              <a:ext cx="26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aseline="0">
                  <a:solidFill>
                    <a:srgbClr val="000000"/>
                  </a:solidFill>
                  <a:latin typeface="Arial" panose="020B0604020202020204" pitchFamily="34" charset="0"/>
                </a:rPr>
                <a:t>V</a:t>
              </a:r>
            </a:p>
          </p:txBody>
        </p:sp>
        <p:sp>
          <p:nvSpPr>
            <p:cNvPr id="105493" name="Line 9"/>
            <p:cNvSpPr>
              <a:spLocks noChangeShapeType="1"/>
            </p:cNvSpPr>
            <p:nvPr/>
          </p:nvSpPr>
          <p:spPr bwMode="auto">
            <a:xfrm flipV="1">
              <a:off x="2448" y="3216"/>
              <a:ext cx="0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49206" name="Group 54"/>
          <p:cNvGraphicFramePr>
            <a:graphicFrameLocks noGrp="1"/>
          </p:cNvGraphicFramePr>
          <p:nvPr/>
        </p:nvGraphicFramePr>
        <p:xfrm>
          <a:off x="812800" y="1485900"/>
          <a:ext cx="2743200" cy="264160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Depth (ft)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Pressure (atm)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66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5491" name="Text Box 55"/>
          <p:cNvSpPr txBox="1">
            <a:spLocks noChangeArrowheads="1"/>
          </p:cNvSpPr>
          <p:nvPr/>
        </p:nvSpPr>
        <p:spPr bwMode="auto">
          <a:xfrm>
            <a:off x="8531225" y="6384925"/>
            <a:ext cx="536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  <a:latin typeface="Arial" panose="020B0604020202020204" pitchFamily="34" charset="0"/>
              </a:rPr>
              <a:t>5.6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0649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2BA07E-8D83-4D0F-A4B9-EED86F1CBE36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000"/>
          </a:p>
        </p:txBody>
      </p:sp>
      <p:sp>
        <p:nvSpPr>
          <p:cNvPr id="2447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7239000" cy="1800225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altLang="en-US" sz="2800" smtClean="0">
                <a:solidFill>
                  <a:srgbClr val="669900"/>
                </a:solidFill>
              </a:rPr>
              <a:t>1)	The particles are so small compared with the distances between them that </a:t>
            </a:r>
            <a:r>
              <a:rPr lang="en-US" altLang="en-US" sz="2800" i="1" smtClean="0">
                <a:solidFill>
                  <a:srgbClr val="669900"/>
                </a:solidFill>
              </a:rPr>
              <a:t>the volume of the individual particles</a:t>
            </a:r>
            <a:r>
              <a:rPr lang="en-US" altLang="en-US" sz="2800" smtClean="0">
                <a:solidFill>
                  <a:srgbClr val="669900"/>
                </a:solidFill>
              </a:rPr>
              <a:t> </a:t>
            </a:r>
            <a:r>
              <a:rPr lang="en-US" altLang="en-US" sz="2800" i="1" smtClean="0">
                <a:solidFill>
                  <a:srgbClr val="669900"/>
                </a:solidFill>
              </a:rPr>
              <a:t>can be assumed to be negligible (zero).</a:t>
            </a:r>
            <a:endParaRPr lang="en-US" altLang="en-US" sz="2800" smtClean="0">
              <a:solidFill>
                <a:srgbClr val="D6000E"/>
              </a:solidFill>
            </a:endParaRP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Postulates of the Kinetic Molecular Theory</a:t>
            </a:r>
          </a:p>
        </p:txBody>
      </p:sp>
      <p:pic>
        <p:nvPicPr>
          <p:cNvPr id="10650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41750"/>
            <a:ext cx="8077200" cy="23304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4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47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38" grpId="0" build="p" autoUpdateAnimBg="0"/>
      <p:bldP spid="244739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0854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B6E13F-D832-4AFD-A6B3-2C1861037C70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000"/>
          </a:p>
        </p:txBody>
      </p:sp>
      <p:sp>
        <p:nvSpPr>
          <p:cNvPr id="2467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7239000" cy="1800225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altLang="en-US" sz="2800" smtClean="0">
                <a:solidFill>
                  <a:srgbClr val="669900"/>
                </a:solidFill>
              </a:rPr>
              <a:t>2)	</a:t>
            </a:r>
            <a:r>
              <a:rPr lang="en-US" altLang="en-US" sz="2800" i="1" smtClean="0">
                <a:solidFill>
                  <a:srgbClr val="669900"/>
                </a:solidFill>
              </a:rPr>
              <a:t>The particles are in constant motion</a:t>
            </a:r>
            <a:r>
              <a:rPr lang="en-US" altLang="en-US" sz="2800" smtClean="0">
                <a:solidFill>
                  <a:srgbClr val="669900"/>
                </a:solidFill>
              </a:rPr>
              <a:t>. The collisions of the particles with the walls of the container are the cause of the pressure exerted by the gas.</a:t>
            </a:r>
            <a:endParaRPr lang="en-US" altLang="en-US" sz="2800" i="1" smtClean="0">
              <a:solidFill>
                <a:srgbClr val="669900"/>
              </a:solidFill>
            </a:endParaRPr>
          </a:p>
        </p:txBody>
      </p:sp>
      <p:sp>
        <p:nvSpPr>
          <p:cNvPr id="10854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Postulates of the Kinetic Molecular Theory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6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86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1059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00CF27-7CC2-41CE-ADF1-6B479ABF0679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000"/>
          </a:p>
        </p:txBody>
      </p:sp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Kinetic Molecular Theory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10599" name="ShockwaveFlash1" r:id="rId2" imgW="5792760" imgH="4419720"/>
        </mc:Choice>
        <mc:Fallback>
          <p:control name="ShockwaveFlash1" r:id="rId2" imgW="5792760" imgH="4419720">
            <p:pic>
              <p:nvPicPr>
                <p:cNvPr id="110597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1828800" y="1905000"/>
                  <a:ext cx="5792788" cy="4419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8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4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1264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11DEE32-A2C3-4466-8CCD-112C0C6CE28C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000"/>
          </a:p>
        </p:txBody>
      </p:sp>
      <p:sp>
        <p:nvSpPr>
          <p:cNvPr id="2508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7239000" cy="1373188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altLang="en-US" sz="2800" smtClean="0">
                <a:solidFill>
                  <a:srgbClr val="669900"/>
                </a:solidFill>
              </a:rPr>
              <a:t>3)	</a:t>
            </a:r>
            <a:r>
              <a:rPr lang="en-US" altLang="en-US" sz="2800" i="1" smtClean="0">
                <a:solidFill>
                  <a:srgbClr val="669900"/>
                </a:solidFill>
              </a:rPr>
              <a:t>The particles are assumed to exert no forces on each other; </a:t>
            </a:r>
            <a:r>
              <a:rPr lang="en-US" altLang="en-US" sz="2800" smtClean="0">
                <a:solidFill>
                  <a:srgbClr val="669900"/>
                </a:solidFill>
              </a:rPr>
              <a:t>they are assumed neither to attract nor to repel each other.</a:t>
            </a:r>
            <a:endParaRPr lang="en-US" altLang="en-US" sz="2800" i="1" smtClean="0">
              <a:solidFill>
                <a:srgbClr val="669900"/>
              </a:solidFill>
            </a:endParaRPr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Postulates of the Kinetic Molecular Theory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0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0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2" grpId="0" build="p" autoUpdateAnimBg="0"/>
      <p:bldP spid="250883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1469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A98AC27-13E2-4E75-8E3E-8330A279E7F7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000"/>
          </a:p>
        </p:txBody>
      </p:sp>
      <p:sp>
        <p:nvSpPr>
          <p:cNvPr id="2529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7239000" cy="1800225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altLang="en-US" sz="2800" smtClean="0">
                <a:solidFill>
                  <a:srgbClr val="669900"/>
                </a:solidFill>
              </a:rPr>
              <a:t>4)	The average kinetic energy of a collection of gas particles is assumed to be </a:t>
            </a:r>
            <a:r>
              <a:rPr lang="en-US" altLang="en-US" sz="2800" i="1" smtClean="0">
                <a:solidFill>
                  <a:srgbClr val="669900"/>
                </a:solidFill>
              </a:rPr>
              <a:t>directly proportional to the Kelvin temperature</a:t>
            </a:r>
            <a:r>
              <a:rPr lang="en-US" altLang="en-US" sz="2800" smtClean="0">
                <a:solidFill>
                  <a:srgbClr val="669900"/>
                </a:solidFill>
              </a:rPr>
              <a:t> of the gas.</a:t>
            </a:r>
            <a:endParaRPr lang="en-US" altLang="en-US" sz="2800" i="1" smtClean="0">
              <a:solidFill>
                <a:srgbClr val="669900"/>
              </a:solidFill>
            </a:endParaRPr>
          </a:p>
        </p:txBody>
      </p:sp>
      <p:sp>
        <p:nvSpPr>
          <p:cNvPr id="11469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Postulates of the Kinetic Molecular Theory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2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0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1673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9B42D2-D775-4E55-9428-C33EB4D56206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000"/>
          </a:p>
        </p:txBody>
      </p:sp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Kinetic Molecular Theory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16743" name="ShockwaveFlash1" r:id="rId2" imgW="6095880" imgH="4267080"/>
        </mc:Choice>
        <mc:Fallback>
          <p:control name="ShockwaveFlash1" r:id="rId2" imgW="6095880" imgH="4267080">
            <p:pic>
              <p:nvPicPr>
                <p:cNvPr id="116741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1600200" y="2057400"/>
                  <a:ext cx="6096000" cy="426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4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78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1878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D5B0BB3-BFB2-45B8-940A-B4A4BE9FB15D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000"/>
          </a:p>
        </p:txBody>
      </p:sp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Molecular View of Boyle’s Law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18791" name="ShockwaveFlash1" r:id="rId2" imgW="6400800" imgH="4267080"/>
        </mc:Choice>
        <mc:Fallback>
          <p:control name="ShockwaveFlash1" r:id="rId2" imgW="6400800" imgH="4267080">
            <p:pic>
              <p:nvPicPr>
                <p:cNvPr id="118789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1447800" y="1981200"/>
                  <a:ext cx="6400800" cy="426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9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14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2083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0CE6B5-C5E6-4999-9BA9-239F655C21C7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000"/>
          </a:p>
        </p:txBody>
      </p:sp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Molecular View of Charles’s Law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20839" name="ShockwaveFlash1" r:id="rId2" imgW="5334120" imgH="4572000"/>
        </mc:Choice>
        <mc:Fallback>
          <p:control name="ShockwaveFlash1" r:id="rId2" imgW="5334120" imgH="4572000">
            <p:pic>
              <p:nvPicPr>
                <p:cNvPr id="120837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1981200" y="1828800"/>
                  <a:ext cx="5334000" cy="4572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5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458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2288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B59213-D25F-4C42-A329-48A5E4696885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000"/>
          </a:p>
        </p:txBody>
      </p:sp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Molecular View of The Ideal Gas Law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22887" name="ShockwaveFlash1" r:id="rId2" imgW="6404040" imgH="3809880"/>
        </mc:Choice>
        <mc:Fallback>
          <p:control name="ShockwaveFlash1" r:id="rId2" imgW="6404040" imgH="3809880">
            <p:pic>
              <p:nvPicPr>
                <p:cNvPr id="122885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1447800" y="2057400"/>
                  <a:ext cx="6403975" cy="3810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9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54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144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D9812A-8432-4259-8D2D-230E77468CE2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000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7239000" cy="1544638"/>
          </a:xfrm>
        </p:spPr>
        <p:txBody>
          <a:bodyPr/>
          <a:lstStyle/>
          <a:p>
            <a:pPr marL="533400" indent="-533400" eaLnBrk="1" hangingPunct="1"/>
            <a:r>
              <a:rPr lang="en-US" altLang="en-US" sz="2800" smtClean="0"/>
              <a:t>Uniformly fills any container.</a:t>
            </a:r>
          </a:p>
          <a:p>
            <a:pPr marL="533400" indent="-533400" eaLnBrk="1" hangingPunct="1"/>
            <a:r>
              <a:rPr lang="en-US" altLang="en-US" sz="2800" smtClean="0"/>
              <a:t>Mixes completely with any other gas.</a:t>
            </a:r>
          </a:p>
          <a:p>
            <a:pPr marL="533400" indent="-533400" eaLnBrk="1" hangingPunct="1"/>
            <a:r>
              <a:rPr lang="en-US" altLang="en-US" sz="2800" smtClean="0"/>
              <a:t>Exerts pressure on its surroundings.</a:t>
            </a: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 Gas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build="p" autoUpdateAnimBg="0"/>
      <p:bldP spid="34821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2493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403787-E6D5-4D0C-80BA-C43A5843ACB4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000"/>
          </a:p>
        </p:txBody>
      </p:sp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143000"/>
            <a:ext cx="7010400" cy="533400"/>
          </a:xfrm>
        </p:spPr>
        <p:txBody>
          <a:bodyPr/>
          <a:lstStyle/>
          <a:p>
            <a:pPr eaLnBrk="1" hangingPunct="1"/>
            <a:r>
              <a:rPr lang="en-US" altLang="en-US" smtClean="0"/>
              <a:t>Concept Check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1400" y="2195513"/>
            <a:ext cx="5410200" cy="4662487"/>
          </a:xfrm>
        </p:spPr>
        <p:txBody>
          <a:bodyPr/>
          <a:lstStyle/>
          <a:p>
            <a:pPr marL="568325" indent="346075">
              <a:spcBef>
                <a:spcPct val="50000"/>
              </a:spcBef>
              <a:buClr>
                <a:schemeClr val="tx2"/>
              </a:buClr>
              <a:tabLst>
                <a:tab pos="914400" algn="l"/>
              </a:tabLst>
            </a:pPr>
            <a:r>
              <a:rPr lang="en-US" altLang="en-US" sz="2800" smtClean="0"/>
              <a:t>You have a sample of 	nitrogen gas (N</a:t>
            </a:r>
            <a:r>
              <a:rPr lang="en-US" altLang="en-US" sz="2800" baseline="-25000" smtClean="0"/>
              <a:t>2</a:t>
            </a:r>
            <a:r>
              <a:rPr lang="en-US" altLang="en-US" sz="2800" smtClean="0"/>
              <a:t>) in a 	container fitted with a 	piston that maintains a 	pressure of 6.00 atm. 	Initially, the gas is at 45</a:t>
            </a:r>
            <a:r>
              <a:rPr lang="en-US" altLang="en-US" sz="2800" smtClean="0">
                <a:sym typeface="Symbol" panose="05050102010706020507" pitchFamily="18" charset="2"/>
              </a:rPr>
              <a:t></a:t>
            </a:r>
            <a:r>
              <a:rPr lang="en-US" altLang="en-US" sz="2800" smtClean="0"/>
              <a:t>C 	in a volume of 6.00 L.</a:t>
            </a:r>
          </a:p>
          <a:p>
            <a:pPr marL="568325" indent="346075">
              <a:spcBef>
                <a:spcPct val="50000"/>
              </a:spcBef>
              <a:buClr>
                <a:schemeClr val="tx2"/>
              </a:buClr>
              <a:tabLst>
                <a:tab pos="914400" algn="l"/>
              </a:tabLst>
            </a:pPr>
            <a:r>
              <a:rPr lang="en-US" altLang="en-US" sz="2800" smtClean="0"/>
              <a:t>You then cool the gas 	sample.</a:t>
            </a:r>
          </a:p>
          <a:p>
            <a:pPr marL="568325" indent="346075" eaLnBrk="1" hangingPunct="1">
              <a:buFontTx/>
              <a:buNone/>
              <a:tabLst>
                <a:tab pos="914400" algn="l"/>
              </a:tabLst>
            </a:pPr>
            <a:endParaRPr lang="en-US" altLang="en-US" sz="2800" smtClean="0"/>
          </a:p>
        </p:txBody>
      </p:sp>
      <p:pic>
        <p:nvPicPr>
          <p:cNvPr id="124934" name="Picture 4" descr="MMj0254447000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9525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4935" name="Object 5"/>
          <p:cNvGraphicFramePr>
            <a:graphicFrameLocks noChangeAspect="1"/>
          </p:cNvGraphicFramePr>
          <p:nvPr/>
        </p:nvGraphicFramePr>
        <p:xfrm>
          <a:off x="762000" y="2514600"/>
          <a:ext cx="22606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37" name="Image" r:id="rId5" imgW="1423419" imgH="1871634" progId="PhotoshopElements.Image.2">
                  <p:embed/>
                </p:oleObj>
              </mc:Choice>
              <mc:Fallback>
                <p:oleObj name="Image" r:id="rId5" imgW="1423419" imgH="1871634" progId="PhotoshopElements.Image.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514600"/>
                        <a:ext cx="2260600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3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3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0" grpId="0" autoUpdateAnimBg="0"/>
      <p:bldP spid="283651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2697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DFC9716-D7DC-48FC-99A1-77D9D1EE3C24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000"/>
          </a:p>
        </p:txBody>
      </p:sp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143000"/>
            <a:ext cx="7315200" cy="533400"/>
          </a:xfrm>
        </p:spPr>
        <p:txBody>
          <a:bodyPr/>
          <a:lstStyle/>
          <a:p>
            <a:pPr eaLnBrk="1" hangingPunct="1"/>
            <a:r>
              <a:rPr lang="en-US" altLang="en-US" smtClean="0"/>
              <a:t>Concept Check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133600"/>
            <a:ext cx="8077200" cy="4022725"/>
          </a:xfrm>
        </p:spPr>
        <p:txBody>
          <a:bodyPr/>
          <a:lstStyle/>
          <a:p>
            <a:pPr marL="914400" indent="0" eaLnBrk="1" hangingPunct="1">
              <a:buFontTx/>
              <a:buNone/>
              <a:tabLst>
                <a:tab pos="914400" algn="l"/>
                <a:tab pos="1308100" algn="l"/>
              </a:tabLst>
            </a:pPr>
            <a:r>
              <a:rPr lang="en-US" altLang="en-US" sz="2800" smtClean="0"/>
              <a:t>Which </a:t>
            </a:r>
            <a:r>
              <a:rPr lang="en-US" altLang="en-US" sz="2800" smtClean="0">
                <a:solidFill>
                  <a:srgbClr val="0000FF"/>
                </a:solidFill>
              </a:rPr>
              <a:t>best</a:t>
            </a:r>
            <a:r>
              <a:rPr lang="en-US" altLang="en-US" sz="2800" smtClean="0"/>
              <a:t> explains the final result that occurs once the gas sample has cooled?</a:t>
            </a:r>
          </a:p>
          <a:p>
            <a:pPr marL="914400" indent="0" eaLnBrk="1" hangingPunct="1">
              <a:buFontTx/>
              <a:buNone/>
              <a:tabLst>
                <a:tab pos="914400" algn="l"/>
                <a:tab pos="1308100" algn="l"/>
              </a:tabLst>
            </a:pPr>
            <a:endParaRPr lang="en-US" altLang="en-US" sz="2800" smtClean="0"/>
          </a:p>
          <a:p>
            <a:pPr marL="1984375" lvl="1" indent="-609600" eaLnBrk="1" hangingPunct="1">
              <a:buFontTx/>
              <a:buAutoNum type="alphaLcParenR"/>
              <a:tabLst>
                <a:tab pos="914400" algn="l"/>
                <a:tab pos="1308100" algn="l"/>
              </a:tabLst>
            </a:pPr>
            <a:r>
              <a:rPr lang="en-US" altLang="en-US" sz="2800" smtClean="0"/>
              <a:t>The pressure of the gas increases.</a:t>
            </a:r>
          </a:p>
          <a:p>
            <a:pPr marL="1984375" lvl="1" indent="-609600" eaLnBrk="1" hangingPunct="1">
              <a:buFontTx/>
              <a:buAutoNum type="alphaLcParenR"/>
              <a:tabLst>
                <a:tab pos="914400" algn="l"/>
                <a:tab pos="1308100" algn="l"/>
              </a:tabLst>
            </a:pPr>
            <a:r>
              <a:rPr lang="en-US" altLang="en-US" sz="2800" smtClean="0"/>
              <a:t>The volume of the gas increases.</a:t>
            </a:r>
          </a:p>
          <a:p>
            <a:pPr marL="1984375" lvl="1" indent="-609600" eaLnBrk="1" hangingPunct="1">
              <a:buFontTx/>
              <a:buAutoNum type="alphaLcParenR"/>
              <a:tabLst>
                <a:tab pos="914400" algn="l"/>
                <a:tab pos="1308100" algn="l"/>
              </a:tabLst>
            </a:pPr>
            <a:r>
              <a:rPr lang="en-US" altLang="en-US" sz="2800" smtClean="0"/>
              <a:t>The pressure of the gas decreases.</a:t>
            </a:r>
          </a:p>
          <a:p>
            <a:pPr marL="1984375" lvl="1" indent="-609600" eaLnBrk="1" hangingPunct="1">
              <a:buFontTx/>
              <a:buAutoNum type="alphaLcParenR"/>
              <a:tabLst>
                <a:tab pos="914400" algn="l"/>
                <a:tab pos="1308100" algn="l"/>
              </a:tabLst>
            </a:pPr>
            <a:r>
              <a:rPr lang="en-US" altLang="en-US" sz="2800" smtClean="0"/>
              <a:t>The volume of the gas decreases.</a:t>
            </a:r>
          </a:p>
          <a:p>
            <a:pPr marL="1984375" lvl="1" indent="-609600" eaLnBrk="1" hangingPunct="1">
              <a:buFontTx/>
              <a:buAutoNum type="alphaLcParenR"/>
              <a:tabLst>
                <a:tab pos="914400" algn="l"/>
                <a:tab pos="1308100" algn="l"/>
              </a:tabLst>
            </a:pPr>
            <a:r>
              <a:rPr lang="en-US" altLang="en-US" sz="2800" smtClean="0"/>
              <a:t>Both volume and pressure change.</a:t>
            </a:r>
          </a:p>
        </p:txBody>
      </p:sp>
      <p:pic>
        <p:nvPicPr>
          <p:cNvPr id="126982" name="Picture 4" descr="MMj0254447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9525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701" name="Rectangle 5"/>
          <p:cNvSpPr>
            <a:spLocks noChangeArrowheads="1"/>
          </p:cNvSpPr>
          <p:nvPr/>
        </p:nvSpPr>
        <p:spPr bwMode="auto">
          <a:xfrm>
            <a:off x="1600200" y="5181600"/>
            <a:ext cx="6096000" cy="4572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5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5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5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5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5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5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5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85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698" grpId="0" autoUpdateAnimBg="0"/>
      <p:bldP spid="285699" grpId="0" build="p" autoUpdateAnimBg="0"/>
      <p:bldP spid="28570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2902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2C6778-B97C-4E67-A2F6-3F6931678972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000"/>
          </a:p>
        </p:txBody>
      </p:sp>
      <p:sp>
        <p:nvSpPr>
          <p:cNvPr id="289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6800" y="3124200"/>
            <a:ext cx="7239000" cy="3082925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altLang="en-US" sz="2800" smtClean="0"/>
              <a:t>		</a:t>
            </a:r>
            <a:r>
              <a:rPr lang="en-US" altLang="en-US" sz="2800" i="1" smtClean="0"/>
              <a:t>R</a:t>
            </a:r>
            <a:r>
              <a:rPr lang="en-US" altLang="en-US" sz="2800" smtClean="0"/>
              <a:t> = 8.3145 J</a:t>
            </a:r>
            <a:r>
              <a:rPr lang="en-US" altLang="en-US" sz="2800" smtClean="0">
                <a:cs typeface="Arial" panose="020B0604020202020204" pitchFamily="34" charset="0"/>
              </a:rPr>
              <a:t>/K·mol </a:t>
            </a:r>
          </a:p>
          <a:p>
            <a:pPr marL="533400" indent="-533400" eaLnBrk="1" hangingPunct="1">
              <a:buFontTx/>
              <a:buNone/>
            </a:pPr>
            <a:r>
              <a:rPr lang="en-US" altLang="en-US" sz="2800" smtClean="0">
                <a:cs typeface="Arial" panose="020B0604020202020204" pitchFamily="34" charset="0"/>
              </a:rPr>
              <a:t>			(J = joule = </a:t>
            </a:r>
            <a:r>
              <a:rPr lang="en-US" altLang="en-US" sz="2800" smtClean="0">
                <a:solidFill>
                  <a:srgbClr val="FF0000"/>
                </a:solidFill>
                <a:cs typeface="Arial" panose="020B0604020202020204" pitchFamily="34" charset="0"/>
              </a:rPr>
              <a:t>kg</a:t>
            </a:r>
            <a:r>
              <a:rPr lang="en-US" altLang="en-US" sz="2800" smtClean="0">
                <a:cs typeface="Arial" panose="020B0604020202020204" pitchFamily="34" charset="0"/>
              </a:rPr>
              <a:t>·m</a:t>
            </a:r>
            <a:r>
              <a:rPr lang="en-US" altLang="en-US" sz="2800" baseline="30000" smtClean="0">
                <a:cs typeface="Arial" panose="020B0604020202020204" pitchFamily="34" charset="0"/>
              </a:rPr>
              <a:t>2</a:t>
            </a:r>
            <a:r>
              <a:rPr lang="en-US" altLang="en-US" sz="2800" smtClean="0">
                <a:cs typeface="Arial" panose="020B0604020202020204" pitchFamily="34" charset="0"/>
              </a:rPr>
              <a:t>/s</a:t>
            </a:r>
            <a:r>
              <a:rPr lang="en-US" altLang="en-US" sz="2800" baseline="30000" smtClean="0">
                <a:cs typeface="Arial" panose="020B0604020202020204" pitchFamily="34" charset="0"/>
              </a:rPr>
              <a:t>2</a:t>
            </a:r>
            <a:r>
              <a:rPr lang="en-US" altLang="en-US" sz="2800" smtClean="0">
                <a:cs typeface="Arial" panose="020B0604020202020204" pitchFamily="34" charset="0"/>
              </a:rPr>
              <a:t>)</a:t>
            </a:r>
          </a:p>
          <a:p>
            <a:pPr marL="533400" indent="-533400" eaLnBrk="1" hangingPunct="1">
              <a:buFontTx/>
              <a:buNone/>
            </a:pPr>
            <a:r>
              <a:rPr lang="en-US" altLang="en-US" sz="2800" smtClean="0">
                <a:cs typeface="Arial" panose="020B0604020202020204" pitchFamily="34" charset="0"/>
              </a:rPr>
              <a:t>		</a:t>
            </a:r>
            <a:r>
              <a:rPr lang="en-US" altLang="en-US" sz="2800" i="1" smtClean="0">
                <a:cs typeface="Arial" panose="020B0604020202020204" pitchFamily="34" charset="0"/>
              </a:rPr>
              <a:t>T</a:t>
            </a:r>
            <a:r>
              <a:rPr lang="en-US" altLang="en-US" sz="2800" smtClean="0">
                <a:cs typeface="Arial" panose="020B0604020202020204" pitchFamily="34" charset="0"/>
              </a:rPr>
              <a:t> = temperature of gas (in K)</a:t>
            </a:r>
          </a:p>
          <a:p>
            <a:pPr marL="533400" indent="-533400" eaLnBrk="1" hangingPunct="1">
              <a:buFontTx/>
              <a:buNone/>
            </a:pPr>
            <a:r>
              <a:rPr lang="en-US" altLang="en-US" sz="2800" smtClean="0">
                <a:cs typeface="Arial" panose="020B0604020202020204" pitchFamily="34" charset="0"/>
              </a:rPr>
              <a:t>		</a:t>
            </a:r>
            <a:r>
              <a:rPr lang="en-US" altLang="en-US" sz="2800" i="1" smtClean="0">
                <a:cs typeface="Arial" panose="020B0604020202020204" pitchFamily="34" charset="0"/>
              </a:rPr>
              <a:t>M</a:t>
            </a:r>
            <a:r>
              <a:rPr lang="en-US" altLang="en-US" sz="2800" smtClean="0">
                <a:cs typeface="Arial" panose="020B0604020202020204" pitchFamily="34" charset="0"/>
              </a:rPr>
              <a:t> = molar mass of gas in </a:t>
            </a:r>
            <a:r>
              <a:rPr lang="en-US" altLang="en-US" sz="2800" smtClean="0">
                <a:solidFill>
                  <a:srgbClr val="FF0000"/>
                </a:solidFill>
                <a:cs typeface="Arial" panose="020B0604020202020204" pitchFamily="34" charset="0"/>
              </a:rPr>
              <a:t>kg</a:t>
            </a:r>
            <a:r>
              <a:rPr lang="en-US" altLang="en-US" sz="2800" smtClean="0">
                <a:cs typeface="Arial" panose="020B0604020202020204" pitchFamily="34" charset="0"/>
              </a:rPr>
              <a:t>/mol</a:t>
            </a:r>
          </a:p>
          <a:p>
            <a:pPr marL="533400" indent="-533400" eaLnBrk="1" hangingPunct="1">
              <a:buFontTx/>
              <a:buNone/>
            </a:pPr>
            <a:r>
              <a:rPr lang="en-US" altLang="en-US" sz="2800" smtClean="0"/>
              <a:t>	</a:t>
            </a:r>
          </a:p>
          <a:p>
            <a:pPr marL="533400" indent="-533400" eaLnBrk="1" hangingPunct="1"/>
            <a:r>
              <a:rPr lang="en-US" altLang="en-US" sz="2800" smtClean="0"/>
              <a:t>Final units are in m/s.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Root Mean Square Velocity</a:t>
            </a:r>
          </a:p>
        </p:txBody>
      </p:sp>
      <p:sp>
        <p:nvSpPr>
          <p:cNvPr id="129030" name="Rectangle 4"/>
          <p:cNvSpPr>
            <a:spLocks noChangeArrowheads="1"/>
          </p:cNvSpPr>
          <p:nvPr/>
        </p:nvSpPr>
        <p:spPr bwMode="auto">
          <a:xfrm>
            <a:off x="0" y="30146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graphicFrame>
        <p:nvGraphicFramePr>
          <p:cNvPr id="289797" name="Object 5"/>
          <p:cNvGraphicFramePr>
            <a:graphicFrameLocks noChangeAspect="1"/>
          </p:cNvGraphicFramePr>
          <p:nvPr/>
        </p:nvGraphicFramePr>
        <p:xfrm>
          <a:off x="2667000" y="1828800"/>
          <a:ext cx="2276475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33" name="Equation" r:id="rId4" imgW="2273300" imgH="825500" progId="Equation.BREE4">
                  <p:embed/>
                </p:oleObj>
              </mc:Choice>
              <mc:Fallback>
                <p:oleObj name="Equation" r:id="rId4" imgW="2273300" imgH="825500" progId="Equation.BREE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828800"/>
                        <a:ext cx="2276475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9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9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9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9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9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9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97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4" grpId="0" build="p" autoUpdateAnimBg="0"/>
      <p:bldP spid="289795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3107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89F990-C2CE-4E78-A62A-D4C815C64975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000"/>
          </a:p>
        </p:txBody>
      </p:sp>
      <p:sp>
        <p:nvSpPr>
          <p:cNvPr id="291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7391400" cy="3313113"/>
          </a:xfrm>
        </p:spPr>
        <p:txBody>
          <a:bodyPr/>
          <a:lstStyle/>
          <a:p>
            <a:pPr marL="533400" indent="-533400" eaLnBrk="1" hangingPunct="1"/>
            <a:r>
              <a:rPr lang="en-US" altLang="en-US" sz="2800" smtClean="0"/>
              <a:t>Diffusion – the mixing of gases.</a:t>
            </a:r>
          </a:p>
          <a:p>
            <a:pPr marL="533400" indent="-533400" eaLnBrk="1" hangingPunct="1"/>
            <a:r>
              <a:rPr lang="en-US" altLang="en-US" sz="2800" smtClean="0"/>
              <a:t>Effusion – describes the passage of a gas through a tiny orifice into an evacuated chamber.</a:t>
            </a:r>
          </a:p>
          <a:p>
            <a:pPr marL="533400" indent="-533400" eaLnBrk="1" hangingPunct="1"/>
            <a:r>
              <a:rPr lang="en-US" altLang="en-US" sz="2800" smtClean="0"/>
              <a:t>Rate of effusion measures the speed at which the gas is transferred into the chamber.</a:t>
            </a:r>
            <a:r>
              <a:rPr lang="en-US" altLang="en-US" sz="3200" i="1" smtClean="0"/>
              <a:t>	</a:t>
            </a:r>
          </a:p>
        </p:txBody>
      </p:sp>
      <p:sp>
        <p:nvSpPr>
          <p:cNvPr id="13107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13107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1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1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1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2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3312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39D996D-79D6-44AA-8852-64182D5C8E5E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000"/>
          </a:p>
        </p:txBody>
      </p:sp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Effusion</a:t>
            </a:r>
          </a:p>
        </p:txBody>
      </p:sp>
      <p:sp>
        <p:nvSpPr>
          <p:cNvPr id="13312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13312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33129" name="ShockwaveFlash1" r:id="rId2" imgW="5486400" imgH="4572000"/>
        </mc:Choice>
        <mc:Fallback>
          <p:control name="ShockwaveFlash1" r:id="rId2" imgW="5486400" imgH="4572000">
            <p:pic>
              <p:nvPicPr>
                <p:cNvPr id="133127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1828800" y="1828800"/>
                  <a:ext cx="5486400" cy="4572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3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0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3517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DCCBB15-33AE-4B2A-9DF9-48B4F23785A1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000"/>
          </a:p>
        </p:txBody>
      </p:sp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Diffusion</a:t>
            </a:r>
          </a:p>
        </p:txBody>
      </p:sp>
      <p:sp>
        <p:nvSpPr>
          <p:cNvPr id="13517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13517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35177" name="ShockwaveFlash1" r:id="rId2" imgW="5943600" imgH="4648320"/>
        </mc:Choice>
        <mc:Fallback>
          <p:control name="ShockwaveFlash1" r:id="rId2" imgW="5943600" imgH="4648320">
            <p:pic>
              <p:nvPicPr>
                <p:cNvPr id="135175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1676400" y="1905000"/>
                  <a:ext cx="5943600" cy="4648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5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38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3721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9DCD105-AC3C-46AA-8FBE-AD9595A1E85A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000"/>
          </a:p>
        </p:txBody>
      </p:sp>
      <p:sp>
        <p:nvSpPr>
          <p:cNvPr id="297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4114800"/>
            <a:ext cx="7391400" cy="1006475"/>
          </a:xfrm>
        </p:spPr>
        <p:txBody>
          <a:bodyPr/>
          <a:lstStyle/>
          <a:p>
            <a:pPr marL="533400" indent="-533400" eaLnBrk="1" hangingPunct="1"/>
            <a:r>
              <a:rPr lang="en-US" altLang="en-US" sz="2800" i="1" smtClean="0"/>
              <a:t>M</a:t>
            </a:r>
            <a:r>
              <a:rPr lang="en-US" altLang="en-US" sz="2800" baseline="-25000" smtClean="0"/>
              <a:t>1</a:t>
            </a:r>
            <a:r>
              <a:rPr lang="en-US" altLang="en-US" sz="2800" smtClean="0"/>
              <a:t> and </a:t>
            </a:r>
            <a:r>
              <a:rPr lang="en-US" altLang="en-US" sz="2800" i="1" smtClean="0"/>
              <a:t>M</a:t>
            </a:r>
            <a:r>
              <a:rPr lang="en-US" altLang="en-US" sz="2800" baseline="-25000" smtClean="0"/>
              <a:t>2</a:t>
            </a:r>
            <a:r>
              <a:rPr lang="en-US" altLang="en-US" sz="2800" smtClean="0"/>
              <a:t> represent the molar masses of the gases.</a:t>
            </a:r>
            <a:r>
              <a:rPr lang="en-US" altLang="en-US" sz="3200" i="1" smtClean="0"/>
              <a:t>	</a:t>
            </a:r>
          </a:p>
        </p:txBody>
      </p:sp>
      <p:sp>
        <p:nvSpPr>
          <p:cNvPr id="2979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Graham’s Law of Effusion</a:t>
            </a:r>
          </a:p>
        </p:txBody>
      </p:sp>
      <p:sp>
        <p:nvSpPr>
          <p:cNvPr id="13722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13722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graphicFrame>
        <p:nvGraphicFramePr>
          <p:cNvPr id="297990" name="Object 6"/>
          <p:cNvGraphicFramePr>
            <a:graphicFrameLocks noChangeAspect="1"/>
          </p:cNvGraphicFramePr>
          <p:nvPr/>
        </p:nvGraphicFramePr>
        <p:xfrm>
          <a:off x="1447800" y="2209800"/>
          <a:ext cx="64008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6" name="Equation" r:id="rId4" imgW="2247900" imgH="508000" progId="Equation.3">
                  <p:embed/>
                </p:oleObj>
              </mc:Choice>
              <mc:Fallback>
                <p:oleObj name="Equation" r:id="rId4" imgW="2247900" imgH="508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209800"/>
                        <a:ext cx="6400800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7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7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7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986" grpId="0" build="p" autoUpdateAnimBg="0"/>
      <p:bldP spid="297987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3926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FC1423E-32E8-48C6-A24D-A307B7C17EE7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000"/>
          </a:p>
        </p:txBody>
      </p:sp>
      <p:sp>
        <p:nvSpPr>
          <p:cNvPr id="3000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7391400" cy="3509963"/>
          </a:xfrm>
        </p:spPr>
        <p:txBody>
          <a:bodyPr/>
          <a:lstStyle/>
          <a:p>
            <a:pPr marL="533400" indent="-533400" eaLnBrk="1" hangingPunct="1"/>
            <a:r>
              <a:rPr lang="en-US" altLang="en-US" sz="2800" smtClean="0"/>
              <a:t>We must correct for non-ideal gas behavior when:</a:t>
            </a:r>
          </a:p>
          <a:p>
            <a:pPr marL="914400" lvl="1" indent="-457200" eaLnBrk="1" hangingPunct="1"/>
            <a:r>
              <a:rPr lang="en-US" altLang="en-US" sz="2800" smtClean="0"/>
              <a:t>Pressure of the gas is high.</a:t>
            </a:r>
          </a:p>
          <a:p>
            <a:pPr marL="914400" lvl="1" indent="-457200" eaLnBrk="1" hangingPunct="1"/>
            <a:r>
              <a:rPr lang="en-US" altLang="en-US" sz="2800" smtClean="0"/>
              <a:t>Temperature is low.</a:t>
            </a:r>
          </a:p>
          <a:p>
            <a:pPr marL="533400" indent="-533400" eaLnBrk="1" hangingPunct="1"/>
            <a:r>
              <a:rPr lang="en-US" altLang="en-US" sz="2800" smtClean="0"/>
              <a:t>Under these conditions: </a:t>
            </a:r>
          </a:p>
          <a:p>
            <a:pPr marL="914400" lvl="1" indent="-457200" eaLnBrk="1" hangingPunct="1"/>
            <a:r>
              <a:rPr lang="en-US" altLang="en-US" sz="2800" smtClean="0"/>
              <a:t>Concentration of gas particles is high.</a:t>
            </a:r>
          </a:p>
          <a:p>
            <a:pPr marL="914400" lvl="1" indent="-457200" eaLnBrk="1" hangingPunct="1"/>
            <a:r>
              <a:rPr lang="en-US" altLang="en-US" sz="2800" smtClean="0"/>
              <a:t>Attractive forces become important.</a:t>
            </a:r>
          </a:p>
        </p:txBody>
      </p:sp>
      <p:sp>
        <p:nvSpPr>
          <p:cNvPr id="13926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13927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0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0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0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00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0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00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34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4131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029E9E-8E16-4434-840C-6B1FA5323F84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000"/>
          </a:p>
        </p:txBody>
      </p:sp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Plots of </a:t>
            </a:r>
            <a:r>
              <a:rPr lang="en-US" altLang="en-US" i="1" smtClean="0"/>
              <a:t>PV/nRT</a:t>
            </a:r>
            <a:r>
              <a:rPr lang="en-US" altLang="en-US" smtClean="0"/>
              <a:t> Versus </a:t>
            </a:r>
            <a:r>
              <a:rPr lang="en-US" altLang="en-US" i="1" smtClean="0"/>
              <a:t>P</a:t>
            </a:r>
            <a:r>
              <a:rPr lang="en-US" altLang="en-US" smtClean="0"/>
              <a:t> for Several Gases (200 K)</a:t>
            </a:r>
          </a:p>
        </p:txBody>
      </p:sp>
      <p:sp>
        <p:nvSpPr>
          <p:cNvPr id="14131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14131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pic>
        <p:nvPicPr>
          <p:cNvPr id="141319" name="Picture 5" descr="ch05_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28800"/>
            <a:ext cx="5334000" cy="4743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082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4336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1B545C-3058-401B-BDF4-D320DFCE332A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000"/>
          </a:p>
        </p:txBody>
      </p:sp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Real Gases (van der Waals Equation)</a:t>
            </a:r>
          </a:p>
        </p:txBody>
      </p:sp>
      <p:sp>
        <p:nvSpPr>
          <p:cNvPr id="14336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14336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graphicFrame>
        <p:nvGraphicFramePr>
          <p:cNvPr id="306181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914400" y="2057400"/>
          <a:ext cx="7229475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6" name="Corel Equation 1.0 Equation" r:id="rId4" imgW="6943886" imgH="596641" progId="CorelEquation">
                  <p:embed/>
                </p:oleObj>
              </mc:Choice>
              <mc:Fallback>
                <p:oleObj name="Corel Equation 1.0 Equation" r:id="rId4" imgW="6943886" imgH="596641" progId="CorelEquation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057400"/>
                        <a:ext cx="7229475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6182" name="Group 6"/>
          <p:cNvGrpSpPr>
            <a:grpSpLocks/>
          </p:cNvGrpSpPr>
          <p:nvPr/>
        </p:nvGrpSpPr>
        <p:grpSpPr bwMode="auto">
          <a:xfrm>
            <a:off x="457200" y="2895600"/>
            <a:ext cx="4267200" cy="1947863"/>
            <a:chOff x="480" y="1632"/>
            <a:chExt cx="2688" cy="1227"/>
          </a:xfrm>
        </p:grpSpPr>
        <p:sp>
          <p:nvSpPr>
            <p:cNvPr id="306183" name="Rectangle 7"/>
            <p:cNvSpPr>
              <a:spLocks noChangeArrowheads="1"/>
            </p:cNvSpPr>
            <p:nvPr/>
          </p:nvSpPr>
          <p:spPr bwMode="auto">
            <a:xfrm>
              <a:off x="1488" y="1632"/>
              <a:ext cx="334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3200" baseline="0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</a:t>
              </a:r>
            </a:p>
          </p:txBody>
        </p:sp>
        <p:sp>
          <p:nvSpPr>
            <p:cNvPr id="306184" name="Rectangle 8"/>
            <p:cNvSpPr>
              <a:spLocks noChangeArrowheads="1"/>
            </p:cNvSpPr>
            <p:nvPr/>
          </p:nvSpPr>
          <p:spPr bwMode="auto">
            <a:xfrm>
              <a:off x="480" y="1872"/>
              <a:ext cx="2688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3200" baseline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corrected pressure</a:t>
              </a:r>
            </a:p>
          </p:txBody>
        </p:sp>
        <p:sp>
          <p:nvSpPr>
            <p:cNvPr id="143380" name="Arc 9"/>
            <p:cNvSpPr>
              <a:spLocks/>
            </p:cNvSpPr>
            <p:nvPr/>
          </p:nvSpPr>
          <p:spPr bwMode="auto">
            <a:xfrm>
              <a:off x="725" y="2208"/>
              <a:ext cx="764" cy="1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381" name="Arc 10"/>
            <p:cNvSpPr>
              <a:spLocks/>
            </p:cNvSpPr>
            <p:nvPr/>
          </p:nvSpPr>
          <p:spPr bwMode="auto">
            <a:xfrm>
              <a:off x="1680" y="2208"/>
              <a:ext cx="764" cy="1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382" name="Line 11"/>
            <p:cNvSpPr>
              <a:spLocks noChangeShapeType="1"/>
            </p:cNvSpPr>
            <p:nvPr/>
          </p:nvSpPr>
          <p:spPr bwMode="auto">
            <a:xfrm>
              <a:off x="1492" y="2356"/>
              <a:ext cx="88" cy="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383" name="Line 12"/>
            <p:cNvSpPr>
              <a:spLocks noChangeShapeType="1"/>
            </p:cNvSpPr>
            <p:nvPr/>
          </p:nvSpPr>
          <p:spPr bwMode="auto">
            <a:xfrm flipV="1">
              <a:off x="1588" y="2348"/>
              <a:ext cx="88" cy="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189" name="Rectangle 13"/>
            <p:cNvSpPr>
              <a:spLocks noChangeArrowheads="1"/>
            </p:cNvSpPr>
            <p:nvPr/>
          </p:nvSpPr>
          <p:spPr bwMode="auto">
            <a:xfrm>
              <a:off x="1440" y="2496"/>
              <a:ext cx="670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3200" i="1" baseline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P</a:t>
              </a:r>
              <a:r>
                <a:rPr lang="en-US" sz="3200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ideal</a:t>
              </a:r>
            </a:p>
          </p:txBody>
        </p:sp>
      </p:grpSp>
      <p:grpSp>
        <p:nvGrpSpPr>
          <p:cNvPr id="306190" name="Group 14"/>
          <p:cNvGrpSpPr>
            <a:grpSpLocks/>
          </p:cNvGrpSpPr>
          <p:nvPr/>
        </p:nvGrpSpPr>
        <p:grpSpPr bwMode="auto">
          <a:xfrm>
            <a:off x="4114800" y="2895600"/>
            <a:ext cx="3427413" cy="1947863"/>
            <a:chOff x="2833" y="1632"/>
            <a:chExt cx="2159" cy="1227"/>
          </a:xfrm>
        </p:grpSpPr>
        <p:sp>
          <p:nvSpPr>
            <p:cNvPr id="306191" name="Rectangle 15"/>
            <p:cNvSpPr>
              <a:spLocks noChangeArrowheads="1"/>
            </p:cNvSpPr>
            <p:nvPr/>
          </p:nvSpPr>
          <p:spPr bwMode="auto">
            <a:xfrm>
              <a:off x="3851" y="1632"/>
              <a:ext cx="334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3200" baseline="0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</a:t>
              </a:r>
            </a:p>
          </p:txBody>
        </p:sp>
        <p:sp>
          <p:nvSpPr>
            <p:cNvPr id="306192" name="Rectangle 16"/>
            <p:cNvSpPr>
              <a:spLocks noChangeArrowheads="1"/>
            </p:cNvSpPr>
            <p:nvPr/>
          </p:nvSpPr>
          <p:spPr bwMode="auto">
            <a:xfrm>
              <a:off x="2833" y="1873"/>
              <a:ext cx="2159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3200" baseline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corrected volume</a:t>
              </a:r>
            </a:p>
          </p:txBody>
        </p:sp>
        <p:sp>
          <p:nvSpPr>
            <p:cNvPr id="143373" name="Arc 17"/>
            <p:cNvSpPr>
              <a:spLocks/>
            </p:cNvSpPr>
            <p:nvPr/>
          </p:nvSpPr>
          <p:spPr bwMode="auto">
            <a:xfrm>
              <a:off x="3120" y="2208"/>
              <a:ext cx="764" cy="1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374" name="Arc 18"/>
            <p:cNvSpPr>
              <a:spLocks/>
            </p:cNvSpPr>
            <p:nvPr/>
          </p:nvSpPr>
          <p:spPr bwMode="auto">
            <a:xfrm>
              <a:off x="4075" y="2208"/>
              <a:ext cx="764" cy="1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375" name="Line 19"/>
            <p:cNvSpPr>
              <a:spLocks noChangeShapeType="1"/>
            </p:cNvSpPr>
            <p:nvPr/>
          </p:nvSpPr>
          <p:spPr bwMode="auto">
            <a:xfrm>
              <a:off x="3887" y="2356"/>
              <a:ext cx="88" cy="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376" name="Line 20"/>
            <p:cNvSpPr>
              <a:spLocks noChangeShapeType="1"/>
            </p:cNvSpPr>
            <p:nvPr/>
          </p:nvSpPr>
          <p:spPr bwMode="auto">
            <a:xfrm flipV="1">
              <a:off x="3983" y="2348"/>
              <a:ext cx="88" cy="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197" name="Rectangle 21"/>
            <p:cNvSpPr>
              <a:spLocks noChangeArrowheads="1"/>
            </p:cNvSpPr>
            <p:nvPr/>
          </p:nvSpPr>
          <p:spPr bwMode="auto">
            <a:xfrm>
              <a:off x="3842" y="2496"/>
              <a:ext cx="718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3200" i="1" baseline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V</a:t>
              </a:r>
              <a:r>
                <a:rPr lang="en-US" sz="3200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ideal</a:t>
              </a:r>
            </a:p>
          </p:txBody>
        </p:sp>
      </p:grpSp>
      <p:sp>
        <p:nvSpPr>
          <p:cNvPr id="143370" name="TextBox 1"/>
          <p:cNvSpPr txBox="1">
            <a:spLocks noChangeArrowheads="1"/>
          </p:cNvSpPr>
          <p:nvPr/>
        </p:nvSpPr>
        <p:spPr bwMode="auto">
          <a:xfrm>
            <a:off x="457200" y="5257800"/>
            <a:ext cx="8153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 baseline="0">
                <a:solidFill>
                  <a:srgbClr val="FF0000"/>
                </a:solidFill>
                <a:latin typeface="Times" panose="02020603050405020304" pitchFamily="18" charset="0"/>
              </a:rPr>
              <a:t>You do NOT have to </a:t>
            </a:r>
            <a:r>
              <a:rPr lang="en-US" altLang="en-US" sz="3200" u="sng" baseline="0">
                <a:solidFill>
                  <a:srgbClr val="FF0000"/>
                </a:solidFill>
                <a:latin typeface="Times" panose="02020603050405020304" pitchFamily="18" charset="0"/>
              </a:rPr>
              <a:t>calculate</a:t>
            </a:r>
            <a:r>
              <a:rPr lang="en-US" altLang="en-US" sz="3200" baseline="0">
                <a:solidFill>
                  <a:srgbClr val="FF0000"/>
                </a:solidFill>
                <a:latin typeface="Times" panose="02020603050405020304" pitchFamily="18" charset="0"/>
              </a:rPr>
              <a:t> this for AP Chemistry!!!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6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6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6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6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178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349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27C75E-2EB2-496B-88B2-CDFA55803325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000"/>
          </a:p>
        </p:txBody>
      </p:sp>
      <p:sp>
        <p:nvSpPr>
          <p:cNvPr id="150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3429000"/>
            <a:ext cx="7239000" cy="1971675"/>
          </a:xfrm>
        </p:spPr>
        <p:txBody>
          <a:bodyPr/>
          <a:lstStyle/>
          <a:p>
            <a:pPr marL="533400" indent="-533400" eaLnBrk="1" hangingPunct="1"/>
            <a:r>
              <a:rPr lang="en-US" altLang="en-US" sz="2800" smtClean="0"/>
              <a:t>SI units = Newton/meter</a:t>
            </a:r>
            <a:r>
              <a:rPr lang="en-US" altLang="en-US" sz="2800" baseline="30000" smtClean="0"/>
              <a:t>2</a:t>
            </a:r>
            <a:r>
              <a:rPr lang="en-US" altLang="en-US" sz="2800" smtClean="0"/>
              <a:t> = 1 Pascal (Pa)</a:t>
            </a:r>
          </a:p>
          <a:p>
            <a:pPr marL="533400" indent="-533400" eaLnBrk="1" hangingPunct="1"/>
            <a:r>
              <a:rPr lang="en-US" altLang="en-US" sz="2800" smtClean="0"/>
              <a:t>1 standard atmosphere = 101,325 Pa</a:t>
            </a:r>
          </a:p>
          <a:p>
            <a:pPr marL="533400" indent="-533400" eaLnBrk="1" hangingPunct="1"/>
            <a:r>
              <a:rPr lang="en-US" altLang="en-US" sz="2800" smtClean="0"/>
              <a:t>1 standard atmosphere = 1 atm = </a:t>
            </a:r>
            <a:br>
              <a:rPr lang="en-US" altLang="en-US" sz="2800" smtClean="0"/>
            </a:br>
            <a:r>
              <a:rPr lang="en-US" altLang="en-US" sz="2800" smtClean="0"/>
              <a:t>760 mm Hg = 760 torr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Pressure</a:t>
            </a: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63495" name="Rectangle 8"/>
          <p:cNvSpPr>
            <a:spLocks noChangeArrowheads="1"/>
          </p:cNvSpPr>
          <p:nvPr/>
        </p:nvSpPr>
        <p:spPr bwMode="auto">
          <a:xfrm>
            <a:off x="0" y="3052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graphicFrame>
        <p:nvGraphicFramePr>
          <p:cNvPr id="150535" name="Object 7"/>
          <p:cNvGraphicFramePr>
            <a:graphicFrameLocks noChangeAspect="1"/>
          </p:cNvGraphicFramePr>
          <p:nvPr/>
        </p:nvGraphicFramePr>
        <p:xfrm>
          <a:off x="2590800" y="1981200"/>
          <a:ext cx="27813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8" name="Equation" r:id="rId4" imgW="2781300" imgH="749300" progId="Equation.BREE4">
                  <p:embed/>
                </p:oleObj>
              </mc:Choice>
              <mc:Fallback>
                <p:oleObj name="Equation" r:id="rId4" imgW="2781300" imgH="749300" progId="Equation.BREE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981200"/>
                        <a:ext cx="2781300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0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0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0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0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0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0" grpId="0" build="p" autoUpdateAnimBg="0"/>
      <p:bldP spid="150531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4541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65472E9-4C04-4D5E-AB78-4DD59990A15C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000"/>
          </a:p>
        </p:txBody>
      </p:sp>
      <p:sp>
        <p:nvSpPr>
          <p:cNvPr id="3123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7391400" cy="3625850"/>
          </a:xfrm>
        </p:spPr>
        <p:txBody>
          <a:bodyPr/>
          <a:lstStyle/>
          <a:p>
            <a:pPr marL="533400" indent="-533400" eaLnBrk="1" hangingPunct="1"/>
            <a:r>
              <a:rPr lang="en-US" altLang="en-US" sz="2800" smtClean="0"/>
              <a:t>For a real gas, the actual observed pressure is </a:t>
            </a:r>
            <a:r>
              <a:rPr lang="en-US" altLang="en-US" sz="2800" smtClean="0">
                <a:solidFill>
                  <a:srgbClr val="FF0000"/>
                </a:solidFill>
              </a:rPr>
              <a:t>lower</a:t>
            </a:r>
            <a:r>
              <a:rPr lang="en-US" altLang="en-US" sz="2800" smtClean="0"/>
              <a:t> than the pressure expected for an ideal gas due to the intermolecular attractions that occur in real gases.</a:t>
            </a:r>
          </a:p>
          <a:p>
            <a:pPr marL="533400" indent="-533400" eaLnBrk="1" hangingPunct="1"/>
            <a:r>
              <a:rPr lang="en-US" altLang="en-US" sz="2800" smtClean="0"/>
              <a:t>The total occupied volume difference is due to the space consumed by the atoms/molecules themselves</a:t>
            </a:r>
          </a:p>
        </p:txBody>
      </p:sp>
      <p:sp>
        <p:nvSpPr>
          <p:cNvPr id="14541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14541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2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2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22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4745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16E1A5D-3F8A-4954-97CC-81901EC8B38D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000"/>
          </a:p>
        </p:txBody>
      </p:sp>
      <p:sp>
        <p:nvSpPr>
          <p:cNvPr id="3164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7391400" cy="2911475"/>
          </a:xfrm>
        </p:spPr>
        <p:txBody>
          <a:bodyPr/>
          <a:lstStyle/>
          <a:p>
            <a:pPr marL="533400" indent="-533400" eaLnBrk="1" hangingPunct="1"/>
            <a:r>
              <a:rPr lang="en-US" altLang="en-US" sz="2800" smtClean="0"/>
              <a:t>Two main sources:</a:t>
            </a:r>
          </a:p>
          <a:p>
            <a:pPr marL="914400" lvl="1" indent="-457200" eaLnBrk="1" hangingPunct="1">
              <a:buFont typeface="Wingdings" panose="05000000000000000000" pitchFamily="2" charset="2"/>
              <a:buChar char="§"/>
            </a:pPr>
            <a:r>
              <a:rPr lang="en-US" altLang="en-US" sz="2800" smtClean="0"/>
              <a:t>Transportation </a:t>
            </a:r>
          </a:p>
          <a:p>
            <a:pPr marL="914400" lvl="1" indent="-457200" eaLnBrk="1" hangingPunct="1">
              <a:buFont typeface="Wingdings" panose="05000000000000000000" pitchFamily="2" charset="2"/>
              <a:buChar char="§"/>
            </a:pPr>
            <a:r>
              <a:rPr lang="en-US" altLang="en-US" sz="2800" smtClean="0"/>
              <a:t>Production of electricity</a:t>
            </a:r>
          </a:p>
          <a:p>
            <a:pPr marL="533400" indent="-533400" eaLnBrk="1" hangingPunct="1"/>
            <a:r>
              <a:rPr lang="en-US" altLang="en-US" sz="2800" smtClean="0"/>
              <a:t>Combustion of petroleum produces CO, CO</a:t>
            </a:r>
            <a:r>
              <a:rPr lang="en-US" altLang="en-US" sz="2800" baseline="-25000" smtClean="0"/>
              <a:t>2</a:t>
            </a:r>
            <a:r>
              <a:rPr lang="en-US" altLang="en-US" sz="2800" smtClean="0"/>
              <a:t>, NO, and NO</a:t>
            </a:r>
            <a:r>
              <a:rPr lang="en-US" altLang="en-US" sz="2800" baseline="-25000" smtClean="0"/>
              <a:t>2</a:t>
            </a:r>
            <a:r>
              <a:rPr lang="en-US" altLang="en-US" sz="2800" smtClean="0"/>
              <a:t>, along with unburned molecules from petroleum. </a:t>
            </a:r>
          </a:p>
        </p:txBody>
      </p:sp>
      <p:sp>
        <p:nvSpPr>
          <p:cNvPr id="3164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Air Pollution</a:t>
            </a:r>
          </a:p>
        </p:txBody>
      </p:sp>
      <p:sp>
        <p:nvSpPr>
          <p:cNvPr id="14746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14746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6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6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6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6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6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418" grpId="0" build="p" autoUpdateAnimBg="0"/>
      <p:bldP spid="316419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4950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38A432-96F6-4C7B-8811-B1D15BCD4930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000"/>
          </a:p>
        </p:txBody>
      </p:sp>
      <p:sp>
        <p:nvSpPr>
          <p:cNvPr id="3184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7391400" cy="2825750"/>
          </a:xfrm>
        </p:spPr>
        <p:txBody>
          <a:bodyPr/>
          <a:lstStyle/>
          <a:p>
            <a:pPr marL="533400" indent="-533400" eaLnBrk="1" hangingPunct="1"/>
            <a:r>
              <a:rPr lang="en-US" altLang="en-US" sz="2800" smtClean="0"/>
              <a:t>At high temperatures, N</a:t>
            </a:r>
            <a:r>
              <a:rPr lang="en-US" altLang="en-US" sz="2800" baseline="-25000" smtClean="0"/>
              <a:t>2</a:t>
            </a:r>
            <a:r>
              <a:rPr lang="en-US" altLang="en-US" sz="2800" smtClean="0"/>
              <a:t> and O</a:t>
            </a:r>
            <a:r>
              <a:rPr lang="en-US" altLang="en-US" sz="2800" baseline="-25000" smtClean="0"/>
              <a:t>2</a:t>
            </a:r>
            <a:r>
              <a:rPr lang="en-US" altLang="en-US" sz="2800" smtClean="0"/>
              <a:t> react to form NO, which oxidizes to NO</a:t>
            </a:r>
            <a:r>
              <a:rPr lang="en-US" altLang="en-US" sz="2800" baseline="-25000" smtClean="0"/>
              <a:t>2</a:t>
            </a:r>
            <a:r>
              <a:rPr lang="en-US" altLang="en-US" sz="2800" smtClean="0"/>
              <a:t>.</a:t>
            </a:r>
          </a:p>
          <a:p>
            <a:pPr marL="533400" indent="-533400" eaLnBrk="1" hangingPunct="1"/>
            <a:r>
              <a:rPr lang="en-US" altLang="en-US" sz="2800" smtClean="0"/>
              <a:t>The NO</a:t>
            </a:r>
            <a:r>
              <a:rPr lang="en-US" altLang="en-US" sz="2800" baseline="-25000" smtClean="0"/>
              <a:t>2</a:t>
            </a:r>
            <a:r>
              <a:rPr lang="en-US" altLang="en-US" sz="2800" smtClean="0"/>
              <a:t> breaks up into nitric oxide and free oxygen atoms.</a:t>
            </a:r>
          </a:p>
          <a:p>
            <a:pPr marL="533400" indent="-533400" eaLnBrk="1" hangingPunct="1"/>
            <a:r>
              <a:rPr lang="en-US" altLang="en-US" sz="2800" smtClean="0"/>
              <a:t>Oxygen atoms combine with O</a:t>
            </a:r>
            <a:r>
              <a:rPr lang="en-US" altLang="en-US" sz="2800" baseline="-25000" smtClean="0"/>
              <a:t>2</a:t>
            </a:r>
            <a:r>
              <a:rPr lang="en-US" altLang="en-US" sz="2800" smtClean="0"/>
              <a:t> to form ozone (O</a:t>
            </a:r>
            <a:r>
              <a:rPr lang="en-US" altLang="en-US" sz="2800" baseline="-25000" smtClean="0"/>
              <a:t>3</a:t>
            </a:r>
            <a:r>
              <a:rPr lang="en-US" altLang="en-US" sz="2800" smtClean="0"/>
              <a:t>).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Nitrogen Oxides (Due to Cars and Trucks)</a:t>
            </a:r>
          </a:p>
        </p:txBody>
      </p:sp>
      <p:sp>
        <p:nvSpPr>
          <p:cNvPr id="1495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14951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149512" name="Rectangle 6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graphicFrame>
        <p:nvGraphicFramePr>
          <p:cNvPr id="318471" name="Object 7"/>
          <p:cNvGraphicFramePr>
            <a:graphicFrameLocks noChangeAspect="1"/>
          </p:cNvGraphicFramePr>
          <p:nvPr/>
        </p:nvGraphicFramePr>
        <p:xfrm>
          <a:off x="2514600" y="4724400"/>
          <a:ext cx="423862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18" name="Equation" r:id="rId4" imgW="4241800" imgH="647700" progId="Equation.BREE4">
                  <p:embed/>
                </p:oleObj>
              </mc:Choice>
              <mc:Fallback>
                <p:oleObj name="Equation" r:id="rId4" imgW="4241800" imgH="647700" progId="Equation.BREE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4724400"/>
                        <a:ext cx="4238625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514" name="Rectangle 8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graphicFrame>
        <p:nvGraphicFramePr>
          <p:cNvPr id="318473" name="Object 9"/>
          <p:cNvGraphicFramePr>
            <a:graphicFrameLocks noChangeAspect="1"/>
          </p:cNvGraphicFramePr>
          <p:nvPr/>
        </p:nvGraphicFramePr>
        <p:xfrm>
          <a:off x="2514600" y="5715000"/>
          <a:ext cx="336232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19" name="Equation" r:id="rId6" imgW="3365500" imgH="431800" progId="Equation.BREE4">
                  <p:embed/>
                </p:oleObj>
              </mc:Choice>
              <mc:Fallback>
                <p:oleObj name="Equation" r:id="rId6" imgW="3365500" imgH="431800" progId="Equation.BREE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5715000"/>
                        <a:ext cx="3362325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8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8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8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8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8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8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66" grpId="0" build="p" autoUpdateAnimBg="0"/>
      <p:bldP spid="318467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5155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2826633-39DB-4C99-80C0-A74D200F1A64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000"/>
          </a:p>
        </p:txBody>
      </p:sp>
      <p:sp>
        <p:nvSpPr>
          <p:cNvPr id="3225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7391400" cy="1885950"/>
          </a:xfrm>
        </p:spPr>
        <p:txBody>
          <a:bodyPr/>
          <a:lstStyle/>
          <a:p>
            <a:pPr marL="533400" indent="-533400" eaLnBrk="1" hangingPunct="1"/>
            <a:r>
              <a:rPr lang="en-US" altLang="en-US" sz="2800" smtClean="0"/>
              <a:t>Sulfur produces SO</a:t>
            </a:r>
            <a:r>
              <a:rPr lang="en-US" altLang="en-US" sz="2800" baseline="-25000" smtClean="0"/>
              <a:t>2</a:t>
            </a:r>
            <a:r>
              <a:rPr lang="en-US" altLang="en-US" sz="2800" smtClean="0"/>
              <a:t> when burned.</a:t>
            </a:r>
          </a:p>
          <a:p>
            <a:pPr marL="533400" indent="-533400" eaLnBrk="1" hangingPunct="1"/>
            <a:r>
              <a:rPr lang="en-US" altLang="en-US" sz="2800" smtClean="0"/>
              <a:t>SO</a:t>
            </a:r>
            <a:r>
              <a:rPr lang="en-US" altLang="en-US" sz="2800" baseline="-25000" smtClean="0"/>
              <a:t>2</a:t>
            </a:r>
            <a:r>
              <a:rPr lang="en-US" altLang="en-US" sz="2800" smtClean="0"/>
              <a:t> oxidizes into SO</a:t>
            </a:r>
            <a:r>
              <a:rPr lang="en-US" altLang="en-US" sz="2800" baseline="-25000" smtClean="0"/>
              <a:t>3</a:t>
            </a:r>
            <a:r>
              <a:rPr lang="en-US" altLang="en-US" sz="2800" smtClean="0"/>
              <a:t>, which combines with water droplets in the air to form sulfuric acid.</a:t>
            </a:r>
          </a:p>
        </p:txBody>
      </p:sp>
      <p:sp>
        <p:nvSpPr>
          <p:cNvPr id="3225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Sulfur Oxides (Due to Burning Coal for Electricity)</a:t>
            </a:r>
          </a:p>
        </p:txBody>
      </p:sp>
      <p:sp>
        <p:nvSpPr>
          <p:cNvPr id="15155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15155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151560" name="Rectangle 6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graphicFrame>
        <p:nvGraphicFramePr>
          <p:cNvPr id="322567" name="Object 7"/>
          <p:cNvGraphicFramePr>
            <a:graphicFrameLocks noChangeAspect="1"/>
          </p:cNvGraphicFramePr>
          <p:nvPr/>
        </p:nvGraphicFramePr>
        <p:xfrm>
          <a:off x="2362200" y="3962400"/>
          <a:ext cx="421957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69" name="Equation" r:id="rId4" imgW="4216400" imgH="431800" progId="Equation.BREE4">
                  <p:embed/>
                </p:oleObj>
              </mc:Choice>
              <mc:Fallback>
                <p:oleObj name="Equation" r:id="rId4" imgW="4216400" imgH="431800" progId="Equation.BREE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962400"/>
                        <a:ext cx="4219575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1562" name="Rectangle 8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graphicFrame>
        <p:nvGraphicFramePr>
          <p:cNvPr id="322569" name="Object 9"/>
          <p:cNvGraphicFramePr>
            <a:graphicFrameLocks noChangeAspect="1"/>
          </p:cNvGraphicFramePr>
          <p:nvPr/>
        </p:nvGraphicFramePr>
        <p:xfrm>
          <a:off x="2362200" y="4648200"/>
          <a:ext cx="425767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70" name="Equation" r:id="rId6" imgW="4254500" imgH="431800" progId="Equation.BREE4">
                  <p:embed/>
                </p:oleObj>
              </mc:Choice>
              <mc:Fallback>
                <p:oleObj name="Equation" r:id="rId6" imgW="4254500" imgH="431800" progId="Equation.BREE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4648200"/>
                        <a:ext cx="4257675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1564" name="Rectangle 10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graphicFrame>
        <p:nvGraphicFramePr>
          <p:cNvPr id="322571" name="Object 11"/>
          <p:cNvGraphicFramePr>
            <a:graphicFrameLocks noChangeAspect="1"/>
          </p:cNvGraphicFramePr>
          <p:nvPr/>
        </p:nvGraphicFramePr>
        <p:xfrm>
          <a:off x="2362200" y="5334000"/>
          <a:ext cx="448627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71" name="Equation" r:id="rId8" imgW="4483100" imgH="431800" progId="Equation.BREE4">
                  <p:embed/>
                </p:oleObj>
              </mc:Choice>
              <mc:Fallback>
                <p:oleObj name="Equation" r:id="rId8" imgW="4483100" imgH="431800" progId="Equation.BREE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5334000"/>
                        <a:ext cx="4486275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2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2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562" grpId="0" build="p" autoUpdateAnimBg="0"/>
      <p:bldP spid="322563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5360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D5FFDEE-79A2-495E-8BBF-AC9327325203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US" altLang="en-US" sz="1000"/>
          </a:p>
        </p:txBody>
      </p:sp>
      <p:sp>
        <p:nvSpPr>
          <p:cNvPr id="3246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7391400" cy="2398713"/>
          </a:xfrm>
        </p:spPr>
        <p:txBody>
          <a:bodyPr/>
          <a:lstStyle/>
          <a:p>
            <a:pPr marL="533400" indent="-533400" eaLnBrk="1" hangingPunct="1"/>
            <a:r>
              <a:rPr lang="en-US" altLang="en-US" sz="2800" smtClean="0"/>
              <a:t>Sulfuric acid is very corrosive and produces acid rain.</a:t>
            </a:r>
          </a:p>
          <a:p>
            <a:pPr marL="533400" indent="-533400" eaLnBrk="1" hangingPunct="1"/>
            <a:r>
              <a:rPr lang="en-US" altLang="en-US" sz="2800" smtClean="0"/>
              <a:t>Use of a scrubber removes SO</a:t>
            </a:r>
            <a:r>
              <a:rPr lang="en-US" altLang="en-US" sz="2800" baseline="-25000" smtClean="0"/>
              <a:t>2</a:t>
            </a:r>
            <a:r>
              <a:rPr lang="en-US" altLang="en-US" sz="2800" smtClean="0"/>
              <a:t> from the exhaust gas when burning coal.</a:t>
            </a:r>
          </a:p>
          <a:p>
            <a:pPr marL="533400" indent="-533400" eaLnBrk="1" hangingPunct="1"/>
            <a:endParaRPr lang="en-US" altLang="en-US" sz="2800" smtClean="0"/>
          </a:p>
        </p:txBody>
      </p:sp>
      <p:sp>
        <p:nvSpPr>
          <p:cNvPr id="15360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Sulfur Oxides (Due to Burning Coal for Electricity)</a:t>
            </a:r>
          </a:p>
        </p:txBody>
      </p:sp>
      <p:sp>
        <p:nvSpPr>
          <p:cNvPr id="15360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15360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4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4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10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15565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7B22D8F-0913-4BB9-8158-E98C5EA0FD3A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US" altLang="en-US" sz="1000"/>
          </a:p>
        </p:txBody>
      </p:sp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 Schematic Diagram of a Scrubber</a:t>
            </a:r>
          </a:p>
        </p:txBody>
      </p:sp>
      <p:sp>
        <p:nvSpPr>
          <p:cNvPr id="15565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15565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pic>
        <p:nvPicPr>
          <p:cNvPr id="155655" name="Picture 5" descr="ch05_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7924800" cy="42005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6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658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Greenhouse Gases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© Cengage Learning. All rights reserved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84281F-9D9A-48A1-B252-F2E49FA58285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08" y="1981200"/>
            <a:ext cx="8776204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30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5539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5482E3-0DE3-4E9E-AF26-E93FC38694CD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000"/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Barometer</a:t>
            </a:r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52600"/>
            <a:ext cx="4038600" cy="4546600"/>
          </a:xfrm>
        </p:spPr>
        <p:txBody>
          <a:bodyPr/>
          <a:lstStyle/>
          <a:p>
            <a:pPr marL="533400" indent="-533400" eaLnBrk="1" hangingPunct="1"/>
            <a:r>
              <a:rPr lang="en-US" altLang="en-US" sz="2400" smtClean="0"/>
              <a:t>Device used to measure atmospheric pressure.</a:t>
            </a:r>
          </a:p>
          <a:p>
            <a:pPr marL="533400" indent="-533400" eaLnBrk="1" hangingPunct="1"/>
            <a:r>
              <a:rPr lang="en-US" altLang="en-US" sz="2400" smtClean="0"/>
              <a:t>Mercury flows out of the tube until the pressure of the column of mercury standing on the surface of the mercury in the dish is </a:t>
            </a:r>
            <a:r>
              <a:rPr lang="en-US" altLang="en-US" sz="2400" i="1" smtClean="0"/>
              <a:t>equal</a:t>
            </a:r>
            <a:r>
              <a:rPr lang="en-US" altLang="en-US" sz="2400" smtClean="0"/>
              <a:t> to the pressure of the air on the rest of the surface of the mercury in the dish.</a:t>
            </a:r>
          </a:p>
        </p:txBody>
      </p:sp>
      <p:sp>
        <p:nvSpPr>
          <p:cNvPr id="65542" name="Rectangle 4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65543" name="Rectangle 5"/>
          <p:cNvSpPr>
            <a:spLocks noChangeArrowheads="1"/>
          </p:cNvSpPr>
          <p:nvPr/>
        </p:nvSpPr>
        <p:spPr bwMode="auto">
          <a:xfrm>
            <a:off x="0" y="3052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pic>
        <p:nvPicPr>
          <p:cNvPr id="6554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66800"/>
            <a:ext cx="3025775" cy="51911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2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2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2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9" grpId="0" autoUpdateAnimBg="0"/>
      <p:bldP spid="162818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758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4AB8D0-43BF-4FE3-872E-9AFB850359B9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000"/>
          </a:p>
        </p:txBody>
      </p:sp>
      <p:sp>
        <p:nvSpPr>
          <p:cNvPr id="166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3429000" cy="2227263"/>
          </a:xfrm>
        </p:spPr>
        <p:txBody>
          <a:bodyPr/>
          <a:lstStyle/>
          <a:p>
            <a:pPr marL="533400" indent="-533400" eaLnBrk="1" hangingPunct="1"/>
            <a:r>
              <a:rPr lang="en-US" altLang="en-US" sz="2800" smtClean="0"/>
              <a:t>Device used for measuring the pressure of a gas in a container.</a:t>
            </a:r>
            <a:endParaRPr lang="en-US" altLang="en-US" sz="2800" smtClean="0">
              <a:solidFill>
                <a:srgbClr val="FF0000"/>
              </a:solidFill>
            </a:endParaRP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Manometer</a:t>
            </a:r>
          </a:p>
        </p:txBody>
      </p:sp>
      <p:pic>
        <p:nvPicPr>
          <p:cNvPr id="675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3613150" cy="4470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6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6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4" grpId="0" build="p" autoUpdateAnimBg="0"/>
      <p:bldP spid="166915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6963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29FF12-79A0-4906-8D44-9AD16C2C9E78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000"/>
          </a:p>
        </p:txBody>
      </p:sp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Liquid Nitrogen and a Balloon</a:t>
            </a:r>
          </a:p>
        </p:txBody>
      </p:sp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17738"/>
            <a:ext cx="8534400" cy="35210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Cengage Learning. All rights reserved</a:t>
            </a:r>
          </a:p>
        </p:txBody>
      </p:sp>
      <p:sp>
        <p:nvSpPr>
          <p:cNvPr id="7168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B712031-B253-4DC7-9766-129AF238D9CB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000"/>
          </a:p>
        </p:txBody>
      </p:sp>
      <p:sp>
        <p:nvSpPr>
          <p:cNvPr id="1925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7543800" cy="2312988"/>
          </a:xfrm>
        </p:spPr>
        <p:txBody>
          <a:bodyPr/>
          <a:lstStyle/>
          <a:p>
            <a:pPr marL="533400" indent="-533400" eaLnBrk="1" hangingPunct="1"/>
            <a:r>
              <a:rPr lang="en-US" altLang="en-US" sz="2800" smtClean="0"/>
              <a:t>Pressure and volume are inversely related (constant </a:t>
            </a:r>
            <a:r>
              <a:rPr lang="en-US" altLang="en-US" sz="2800" i="1" smtClean="0"/>
              <a:t>T</a:t>
            </a:r>
            <a:r>
              <a:rPr lang="en-US" altLang="en-US" sz="2800" smtClean="0"/>
              <a:t>, temperature, and </a:t>
            </a:r>
            <a:r>
              <a:rPr lang="en-US" altLang="en-US" sz="2800" i="1" smtClean="0"/>
              <a:t>n</a:t>
            </a:r>
            <a:r>
              <a:rPr lang="en-US" altLang="en-US" sz="2800" smtClean="0"/>
              <a:t>, # of moles of gas).</a:t>
            </a:r>
          </a:p>
          <a:p>
            <a:pPr marL="533400" indent="-533400" eaLnBrk="1" hangingPunct="1"/>
            <a:r>
              <a:rPr lang="en-US" altLang="en-US" sz="2800" i="1" smtClean="0"/>
              <a:t>PV = k </a:t>
            </a:r>
            <a:r>
              <a:rPr lang="en-US" altLang="en-US" sz="2800" smtClean="0"/>
              <a:t>(</a:t>
            </a:r>
            <a:r>
              <a:rPr lang="en-US" altLang="en-US" sz="2800" i="1" smtClean="0"/>
              <a:t>k</a:t>
            </a:r>
            <a:r>
              <a:rPr lang="en-US" altLang="en-US" sz="2800" smtClean="0"/>
              <a:t> is a constant for a given sample of air at a specific temperature)</a:t>
            </a:r>
            <a:endParaRPr lang="en-US" altLang="en-US" sz="2800" i="1" smtClean="0"/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Boyle’s Law</a:t>
            </a:r>
          </a:p>
        </p:txBody>
      </p:sp>
      <p:sp>
        <p:nvSpPr>
          <p:cNvPr id="71686" name="Rectangle 4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71687" name="Rectangle 5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graphicFrame>
        <p:nvGraphicFramePr>
          <p:cNvPr id="192518" name="Object 6"/>
          <p:cNvGraphicFramePr>
            <a:graphicFrameLocks noChangeAspect="1"/>
          </p:cNvGraphicFramePr>
          <p:nvPr/>
        </p:nvGraphicFramePr>
        <p:xfrm>
          <a:off x="3200400" y="4343400"/>
          <a:ext cx="2333625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0" name="Equation" r:id="rId4" imgW="2336800" imgH="406400" progId="Equation.BREE4">
                  <p:embed/>
                </p:oleObj>
              </mc:Choice>
              <mc:Fallback>
                <p:oleObj name="Equation" r:id="rId4" imgW="2336800" imgH="406400" progId="Equation.BREE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343400"/>
                        <a:ext cx="2333625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2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2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2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4" grpId="0" build="p" autoUpdateAnimBg="0"/>
      <p:bldP spid="192515" grpId="0" autoUpdateAnimBg="0"/>
    </p:bldLst>
  </p:timing>
</p:sld>
</file>

<file path=ppt/theme/theme1.xml><?xml version="1.0" encoding="utf-8"?>
<a:theme xmlns:a="http://schemas.openxmlformats.org/drawingml/2006/main" name="Section 5.1">
  <a:themeElements>
    <a:clrScheme name="Section 5.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ection 5.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Section 5.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1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FF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Section 5.10">
  <a:themeElements>
    <a:clrScheme name="Section 5.10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333399"/>
      </a:folHlink>
    </a:clrScheme>
    <a:fontScheme name="Section 5.1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Section 5.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10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1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10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10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10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10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10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10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10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10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10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10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FF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OC">
  <a:themeElements>
    <a:clrScheme name="TOC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333399"/>
      </a:folHlink>
    </a:clrScheme>
    <a:fontScheme name="TO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TO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C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C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C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C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C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C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C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C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C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C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C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C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FF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General">
  <a:themeElements>
    <a:clrScheme name="General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333399"/>
      </a:folHlink>
    </a:clrScheme>
    <a:fontScheme name="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Gener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FF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Section 5.2">
  <a:themeElements>
    <a:clrScheme name="2Section 5.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Section 5.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2Section 5.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Section 5.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Section 5.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Section 5.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Section 5.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Section 5.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Section 5.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Section 5.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Section 5.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Section 5.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Section 5.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Section 5.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Section 5.2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FF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ection 5.3">
  <a:themeElements>
    <a:clrScheme name="Section 5.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ection 5.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Section 5.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3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FF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ection 5.4">
  <a:themeElements>
    <a:clrScheme name="Section 5.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ection 5.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Section 5.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4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FF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ection 5.5">
  <a:themeElements>
    <a:clrScheme name="Section 5.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ection 5.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Section 5.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5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FF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Section 5.6">
  <a:themeElements>
    <a:clrScheme name="Section 5.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ection 5.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Section 5.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FF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Section 5.7">
  <a:themeElements>
    <a:clrScheme name="Section 5.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ection 5.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Section 5.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7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FF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Section 5.8">
  <a:themeElements>
    <a:clrScheme name="Section 5.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ection 5.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Section 5.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8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FF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Section 5.9">
  <a:themeElements>
    <a:clrScheme name="Section 5.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ection 5.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Section 5.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9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9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9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.9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9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9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9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9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9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9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5.9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FF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2194</TotalTime>
  <Words>1757</Words>
  <Application>Microsoft Office PowerPoint</Application>
  <PresentationFormat>On-screen Show (4:3)</PresentationFormat>
  <Paragraphs>382</Paragraphs>
  <Slides>56</Slides>
  <Notes>42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56</vt:i4>
      </vt:variant>
    </vt:vector>
  </HeadingPairs>
  <TitlesOfParts>
    <vt:vector size="83" baseType="lpstr">
      <vt:lpstr>Arial</vt:lpstr>
      <vt:lpstr>Arial Unicode MS</vt:lpstr>
      <vt:lpstr>Comic Sans MS</vt:lpstr>
      <vt:lpstr>Lucida Calligraphy</vt:lpstr>
      <vt:lpstr>Symbol</vt:lpstr>
      <vt:lpstr>Times</vt:lpstr>
      <vt:lpstr>Times New Roman</vt:lpstr>
      <vt:lpstr>Wingdings</vt:lpstr>
      <vt:lpstr>Section 5.1</vt:lpstr>
      <vt:lpstr>2Section 5.2</vt:lpstr>
      <vt:lpstr>Section 5.3</vt:lpstr>
      <vt:lpstr>Section 5.4</vt:lpstr>
      <vt:lpstr>Section 5.5</vt:lpstr>
      <vt:lpstr>Section 5.6</vt:lpstr>
      <vt:lpstr>Section 5.7</vt:lpstr>
      <vt:lpstr>Section 5.8</vt:lpstr>
      <vt:lpstr>Section 5.9</vt:lpstr>
      <vt:lpstr>Section 5.10</vt:lpstr>
      <vt:lpstr>TOC</vt:lpstr>
      <vt:lpstr>General</vt:lpstr>
      <vt:lpstr>Default Design</vt:lpstr>
      <vt:lpstr>1_Default Design</vt:lpstr>
      <vt:lpstr>2_Default Design</vt:lpstr>
      <vt:lpstr>Equation</vt:lpstr>
      <vt:lpstr>Clip</vt:lpstr>
      <vt:lpstr>Image</vt:lpstr>
      <vt:lpstr>Corel Equation 1.0 Equation</vt:lpstr>
      <vt:lpstr>Chapter 5</vt:lpstr>
      <vt:lpstr>PowerPoint Presentation</vt:lpstr>
      <vt:lpstr>PowerPoint Presentation</vt:lpstr>
      <vt:lpstr>A Gas</vt:lpstr>
      <vt:lpstr>Pressure</vt:lpstr>
      <vt:lpstr>Barometer</vt:lpstr>
      <vt:lpstr>Manometer</vt:lpstr>
      <vt:lpstr>Liquid Nitrogen and a Balloon</vt:lpstr>
      <vt:lpstr>Boyle’s Law</vt:lpstr>
      <vt:lpstr>Boyle’s Law</vt:lpstr>
      <vt:lpstr>Charles’s Law</vt:lpstr>
      <vt:lpstr>Charles’s Law</vt:lpstr>
      <vt:lpstr>Gay-Lussac’s Law</vt:lpstr>
      <vt:lpstr>Combined Gas Law</vt:lpstr>
      <vt:lpstr>Exercise</vt:lpstr>
      <vt:lpstr>And now, we pause for this commercial message from STP</vt:lpstr>
      <vt:lpstr>Avogadro’s Law</vt:lpstr>
      <vt:lpstr>PowerPoint Presentation</vt:lpstr>
      <vt:lpstr>Exercise</vt:lpstr>
      <vt:lpstr>PowerPoint Presentation</vt:lpstr>
      <vt:lpstr>Molar Volume of an Ideal Gas</vt:lpstr>
      <vt:lpstr>Molar Mass of a Gas</vt:lpstr>
      <vt:lpstr>Exercise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Postulates of the Kinetic Molecular Theory</vt:lpstr>
      <vt:lpstr>Postulates of the Kinetic Molecular Theory</vt:lpstr>
      <vt:lpstr>Kinetic Molecular Theory</vt:lpstr>
      <vt:lpstr>Postulates of the Kinetic Molecular Theory</vt:lpstr>
      <vt:lpstr>Postulates of the Kinetic Molecular Theory</vt:lpstr>
      <vt:lpstr>Kinetic Molecular Theory</vt:lpstr>
      <vt:lpstr>Molecular View of Boyle’s Law</vt:lpstr>
      <vt:lpstr>Molecular View of Charles’s Law</vt:lpstr>
      <vt:lpstr>Molecular View of The Ideal Gas Law</vt:lpstr>
      <vt:lpstr>Concept Check</vt:lpstr>
      <vt:lpstr>Concept Check</vt:lpstr>
      <vt:lpstr>Root Mean Square Velocity</vt:lpstr>
      <vt:lpstr>PowerPoint Presentation</vt:lpstr>
      <vt:lpstr>Effusion</vt:lpstr>
      <vt:lpstr>Diffusion</vt:lpstr>
      <vt:lpstr>Graham’s Law of Effusion</vt:lpstr>
      <vt:lpstr>PowerPoint Presentation</vt:lpstr>
      <vt:lpstr>Plots of PV/nRT Versus P for Several Gases (200 K)</vt:lpstr>
      <vt:lpstr>Real Gases (van der Waals Equation)</vt:lpstr>
      <vt:lpstr>PowerPoint Presentation</vt:lpstr>
      <vt:lpstr>Air Pollution</vt:lpstr>
      <vt:lpstr>Nitrogen Oxides (Due to Cars and Trucks)</vt:lpstr>
      <vt:lpstr>Sulfur Oxides (Due to Burning Coal for Electricity)</vt:lpstr>
      <vt:lpstr>Sulfur Oxides (Due to Burning Coal for Electricity)</vt:lpstr>
      <vt:lpstr>A Schematic Diagram of a Scrubber</vt:lpstr>
      <vt:lpstr>Greenhouse Gases</vt:lpstr>
    </vt:vector>
  </TitlesOfParts>
  <Company>뿿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McDougal Littell</dc:creator>
  <cp:lastModifiedBy>Rapp, Delbert N</cp:lastModifiedBy>
  <cp:revision>407</cp:revision>
  <dcterms:created xsi:type="dcterms:W3CDTF">2006-07-31T17:58:07Z</dcterms:created>
  <dcterms:modified xsi:type="dcterms:W3CDTF">2019-08-27T19:15:29Z</dcterms:modified>
</cp:coreProperties>
</file>